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1" r:id="rId1"/>
  </p:sldMasterIdLst>
  <p:notesMasterIdLst>
    <p:notesMasterId r:id="rId5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1" r:id="rId56"/>
    <p:sldId id="310"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66"/>
    <p:restoredTop sz="94673"/>
  </p:normalViewPr>
  <p:slideViewPr>
    <p:cSldViewPr snapToGrid="0" snapToObjects="1">
      <p:cViewPr varScale="1">
        <p:scale>
          <a:sx n="144" d="100"/>
          <a:sy n="144" d="100"/>
        </p:scale>
        <p:origin x="216" y="2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B931E6-43E7-704F-92A5-50902052FEAB}" type="datetimeFigureOut">
              <a:rPr lang="en-US" smtClean="0"/>
              <a:t>4/25/19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74CFC4-BA24-B54F-84A5-EB0E555547A2}" type="slidenum">
              <a:rPr lang="en-US" smtClean="0"/>
              <a:t>‹#›</a:t>
            </a:fld>
            <a:endParaRPr lang="en-US"/>
          </a:p>
        </p:txBody>
      </p:sp>
    </p:spTree>
    <p:extLst>
      <p:ext uri="{BB962C8B-B14F-4D97-AF65-F5344CB8AC3E}">
        <p14:creationId xmlns:p14="http://schemas.microsoft.com/office/powerpoint/2010/main" val="3321894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74CFC4-BA24-B54F-84A5-EB0E555547A2}" type="slidenum">
              <a:rPr lang="en-US" smtClean="0"/>
              <a:t>13</a:t>
            </a:fld>
            <a:endParaRPr lang="en-US"/>
          </a:p>
        </p:txBody>
      </p:sp>
    </p:spTree>
    <p:extLst>
      <p:ext uri="{BB962C8B-B14F-4D97-AF65-F5344CB8AC3E}">
        <p14:creationId xmlns:p14="http://schemas.microsoft.com/office/powerpoint/2010/main" val="25577066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2166F280-C0CD-8F42-A644-7C8CF228E8EF}" type="datetimeFigureOut">
              <a:rPr lang="en-US" smtClean="0"/>
              <a:t>4/25/19</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D4F508E8-9D49-F94E-85BF-2A7CB99054DF}"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4023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166F280-C0CD-8F42-A644-7C8CF228E8EF}" type="datetimeFigureOut">
              <a:rPr lang="en-US" smtClean="0"/>
              <a:t>4/25/19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F508E8-9D49-F94E-85BF-2A7CB99054DF}" type="slidenum">
              <a:rPr lang="en-US" smtClean="0"/>
              <a:t>‹#›</a:t>
            </a:fld>
            <a:endParaRPr lang="en-US"/>
          </a:p>
        </p:txBody>
      </p:sp>
    </p:spTree>
    <p:extLst>
      <p:ext uri="{BB962C8B-B14F-4D97-AF65-F5344CB8AC3E}">
        <p14:creationId xmlns:p14="http://schemas.microsoft.com/office/powerpoint/2010/main" val="25480503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66F280-C0CD-8F42-A644-7C8CF228E8EF}" type="datetimeFigureOut">
              <a:rPr lang="en-US" smtClean="0"/>
              <a:t>4/25/19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F508E8-9D49-F94E-85BF-2A7CB99054DF}"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47545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66F280-C0CD-8F42-A644-7C8CF228E8EF}" type="datetimeFigureOut">
              <a:rPr lang="en-US" smtClean="0"/>
              <a:t>4/25/19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F508E8-9D49-F94E-85BF-2A7CB99054DF}"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693413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66F280-C0CD-8F42-A644-7C8CF228E8EF}" type="datetimeFigureOut">
              <a:rPr lang="en-US" smtClean="0"/>
              <a:t>4/25/19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F508E8-9D49-F94E-85BF-2A7CB99054DF}" type="slidenum">
              <a:rPr lang="en-US" smtClean="0"/>
              <a:t>‹#›</a:t>
            </a:fld>
            <a:endParaRPr lang="en-US"/>
          </a:p>
        </p:txBody>
      </p:sp>
    </p:spTree>
    <p:extLst>
      <p:ext uri="{BB962C8B-B14F-4D97-AF65-F5344CB8AC3E}">
        <p14:creationId xmlns:p14="http://schemas.microsoft.com/office/powerpoint/2010/main" val="677364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66F280-C0CD-8F42-A644-7C8CF228E8EF}" type="datetimeFigureOut">
              <a:rPr lang="en-US" smtClean="0"/>
              <a:t>4/25/19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F508E8-9D49-F94E-85BF-2A7CB99054DF}"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60172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66F280-C0CD-8F42-A644-7C8CF228E8EF}" type="datetimeFigureOut">
              <a:rPr lang="en-US" smtClean="0"/>
              <a:t>4/25/19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F508E8-9D49-F94E-85BF-2A7CB99054DF}"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57896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66F280-C0CD-8F42-A644-7C8CF228E8EF}" type="datetimeFigureOut">
              <a:rPr lang="en-US" smtClean="0"/>
              <a:t>4/25/19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F508E8-9D49-F94E-85BF-2A7CB99054DF}"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79517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66F280-C0CD-8F42-A644-7C8CF228E8EF}" type="datetimeFigureOut">
              <a:rPr lang="en-US" smtClean="0"/>
              <a:t>4/25/19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F508E8-9D49-F94E-85BF-2A7CB99054DF}"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2246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66F280-C0CD-8F42-A644-7C8CF228E8EF}" type="datetimeFigureOut">
              <a:rPr lang="en-US" smtClean="0"/>
              <a:t>4/25/19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F508E8-9D49-F94E-85BF-2A7CB99054DF}" type="slidenum">
              <a:rPr lang="en-US" smtClean="0"/>
              <a:t>‹#›</a:t>
            </a:fld>
            <a:endParaRPr lang="en-US"/>
          </a:p>
        </p:txBody>
      </p:sp>
    </p:spTree>
    <p:extLst>
      <p:ext uri="{BB962C8B-B14F-4D97-AF65-F5344CB8AC3E}">
        <p14:creationId xmlns:p14="http://schemas.microsoft.com/office/powerpoint/2010/main" val="2134878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66F280-C0CD-8F42-A644-7C8CF228E8EF}" type="datetimeFigureOut">
              <a:rPr lang="en-US" smtClean="0"/>
              <a:t>4/25/19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F508E8-9D49-F94E-85BF-2A7CB99054DF}"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7655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166F280-C0CD-8F42-A644-7C8CF228E8EF}" type="datetimeFigureOut">
              <a:rPr lang="en-US" smtClean="0"/>
              <a:t>4/25/19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F508E8-9D49-F94E-85BF-2A7CB99054DF}" type="slidenum">
              <a:rPr lang="en-US" smtClean="0"/>
              <a:t>‹#›</a:t>
            </a:fld>
            <a:endParaRPr lang="en-US"/>
          </a:p>
        </p:txBody>
      </p:sp>
    </p:spTree>
    <p:extLst>
      <p:ext uri="{BB962C8B-B14F-4D97-AF65-F5344CB8AC3E}">
        <p14:creationId xmlns:p14="http://schemas.microsoft.com/office/powerpoint/2010/main" val="283132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166F280-C0CD-8F42-A644-7C8CF228E8EF}" type="datetimeFigureOut">
              <a:rPr lang="en-US" smtClean="0"/>
              <a:t>4/25/19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F508E8-9D49-F94E-85BF-2A7CB99054DF}"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5418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166F280-C0CD-8F42-A644-7C8CF228E8EF}" type="datetimeFigureOut">
              <a:rPr lang="en-US" smtClean="0"/>
              <a:t>4/25/19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F508E8-9D49-F94E-85BF-2A7CB99054DF}"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3994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66F280-C0CD-8F42-A644-7C8CF228E8EF}" type="datetimeFigureOut">
              <a:rPr lang="en-US" smtClean="0"/>
              <a:t>4/25/19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F508E8-9D49-F94E-85BF-2A7CB99054DF}" type="slidenum">
              <a:rPr lang="en-US" smtClean="0"/>
              <a:t>‹#›</a:t>
            </a:fld>
            <a:endParaRPr lang="en-US"/>
          </a:p>
        </p:txBody>
      </p:sp>
    </p:spTree>
    <p:extLst>
      <p:ext uri="{BB962C8B-B14F-4D97-AF65-F5344CB8AC3E}">
        <p14:creationId xmlns:p14="http://schemas.microsoft.com/office/powerpoint/2010/main" val="927272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166F280-C0CD-8F42-A644-7C8CF228E8EF}" type="datetimeFigureOut">
              <a:rPr lang="en-US" smtClean="0"/>
              <a:t>4/25/19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F508E8-9D49-F94E-85BF-2A7CB99054DF}"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19651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166F280-C0CD-8F42-A644-7C8CF228E8EF}" type="datetimeFigureOut">
              <a:rPr lang="en-US" smtClean="0"/>
              <a:t>4/25/19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F508E8-9D49-F94E-85BF-2A7CB99054DF}" type="slidenum">
              <a:rPr lang="en-US" smtClean="0"/>
              <a:t>‹#›</a:t>
            </a:fld>
            <a:endParaRPr lang="en-US"/>
          </a:p>
        </p:txBody>
      </p:sp>
    </p:spTree>
    <p:extLst>
      <p:ext uri="{BB962C8B-B14F-4D97-AF65-F5344CB8AC3E}">
        <p14:creationId xmlns:p14="http://schemas.microsoft.com/office/powerpoint/2010/main" val="360090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166F280-C0CD-8F42-A644-7C8CF228E8EF}" type="datetimeFigureOut">
              <a:rPr lang="en-US" smtClean="0"/>
              <a:t>4/25/19</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4F508E8-9D49-F94E-85BF-2A7CB99054DF}" type="slidenum">
              <a:rPr lang="en-US" smtClean="0"/>
              <a:t>‹#›</a:t>
            </a:fld>
            <a:endParaRPr lang="en-US"/>
          </a:p>
        </p:txBody>
      </p:sp>
    </p:spTree>
    <p:extLst>
      <p:ext uri="{BB962C8B-B14F-4D97-AF65-F5344CB8AC3E}">
        <p14:creationId xmlns:p14="http://schemas.microsoft.com/office/powerpoint/2010/main" val="3492441362"/>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github.com/surya1304/CN_Project" TargetMode="Externa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30698-72E9-B446-BCAA-557400921074}"/>
              </a:ext>
            </a:extLst>
          </p:cNvPr>
          <p:cNvSpPr>
            <a:spLocks noGrp="1"/>
          </p:cNvSpPr>
          <p:nvPr>
            <p:ph type="ctrTitle"/>
          </p:nvPr>
        </p:nvSpPr>
        <p:spPr/>
        <p:txBody>
          <a:bodyPr>
            <a:normAutofit fontScale="90000"/>
          </a:bodyPr>
          <a:lstStyle/>
          <a:p>
            <a:r>
              <a:rPr lang="en-US" dirty="0"/>
              <a:t>Computer Networks Project</a:t>
            </a:r>
          </a:p>
        </p:txBody>
      </p:sp>
      <p:sp>
        <p:nvSpPr>
          <p:cNvPr id="3" name="Subtitle 2">
            <a:extLst>
              <a:ext uri="{FF2B5EF4-FFF2-40B4-BE49-F238E27FC236}">
                <a16:creationId xmlns:a16="http://schemas.microsoft.com/office/drawing/2014/main" id="{0B617BAF-89B4-9E4C-BCAE-BBAED1CEF569}"/>
              </a:ext>
            </a:extLst>
          </p:cNvPr>
          <p:cNvSpPr>
            <a:spLocks noGrp="1"/>
          </p:cNvSpPr>
          <p:nvPr>
            <p:ph type="subTitle" idx="1"/>
          </p:nvPr>
        </p:nvSpPr>
        <p:spPr>
          <a:xfrm>
            <a:off x="2692398" y="3657597"/>
            <a:ext cx="6815669" cy="1515532"/>
          </a:xfrm>
        </p:spPr>
        <p:txBody>
          <a:bodyPr>
            <a:normAutofit/>
          </a:bodyPr>
          <a:lstStyle/>
          <a:p>
            <a:r>
              <a:rPr lang="en-US" dirty="0"/>
              <a:t>ATOM: Automatic Traffic Optimization using Machine Learning</a:t>
            </a:r>
          </a:p>
          <a:p>
            <a:r>
              <a:rPr lang="en-US" sz="1400" dirty="0">
                <a:solidFill>
                  <a:schemeClr val="tx1">
                    <a:lumMod val="50000"/>
                    <a:lumOff val="50000"/>
                  </a:schemeClr>
                </a:solidFill>
              </a:rPr>
              <a:t>The end to end traffic optimization tool for data centers.</a:t>
            </a:r>
          </a:p>
          <a:p>
            <a:r>
              <a:rPr lang="en-US" sz="1800" dirty="0"/>
              <a:t>I. Surya Sai(164123) and R. Balu(164152)</a:t>
            </a:r>
          </a:p>
        </p:txBody>
      </p:sp>
    </p:spTree>
    <p:extLst>
      <p:ext uri="{BB962C8B-B14F-4D97-AF65-F5344CB8AC3E}">
        <p14:creationId xmlns:p14="http://schemas.microsoft.com/office/powerpoint/2010/main" val="1382161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7103EF-1A86-3A44-BA31-2A96EA751346}"/>
              </a:ext>
            </a:extLst>
          </p:cNvPr>
          <p:cNvPicPr>
            <a:picLocks noChangeAspect="1"/>
          </p:cNvPicPr>
          <p:nvPr/>
        </p:nvPicPr>
        <p:blipFill>
          <a:blip r:embed="rId2"/>
          <a:stretch>
            <a:fillRect/>
          </a:stretch>
        </p:blipFill>
        <p:spPr>
          <a:xfrm>
            <a:off x="1759530" y="1152556"/>
            <a:ext cx="8196129" cy="4963853"/>
          </a:xfrm>
          <a:prstGeom prst="rect">
            <a:avLst/>
          </a:prstGeom>
        </p:spPr>
      </p:pic>
      <p:sp>
        <p:nvSpPr>
          <p:cNvPr id="4" name="TextBox 3">
            <a:extLst>
              <a:ext uri="{FF2B5EF4-FFF2-40B4-BE49-F238E27FC236}">
                <a16:creationId xmlns:a16="http://schemas.microsoft.com/office/drawing/2014/main" id="{F94D7993-F134-8B4D-B819-B228E38C711B}"/>
              </a:ext>
            </a:extLst>
          </p:cNvPr>
          <p:cNvSpPr txBox="1"/>
          <p:nvPr/>
        </p:nvSpPr>
        <p:spPr>
          <a:xfrm>
            <a:off x="770562" y="708917"/>
            <a:ext cx="10500189" cy="369332"/>
          </a:xfrm>
          <a:prstGeom prst="rect">
            <a:avLst/>
          </a:prstGeom>
          <a:noFill/>
        </p:spPr>
        <p:txBody>
          <a:bodyPr wrap="square" rtlCol="0">
            <a:spAutoFit/>
          </a:bodyPr>
          <a:lstStyle/>
          <a:p>
            <a:pPr algn="ctr"/>
            <a:r>
              <a:rPr lang="en-US" dirty="0"/>
              <a:t>Consider a Set of points as shown in figure as the packets of data coming to a data-center</a:t>
            </a:r>
          </a:p>
        </p:txBody>
      </p:sp>
    </p:spTree>
    <p:extLst>
      <p:ext uri="{BB962C8B-B14F-4D97-AF65-F5344CB8AC3E}">
        <p14:creationId xmlns:p14="http://schemas.microsoft.com/office/powerpoint/2010/main" val="3515899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0F77B1-F002-C04A-A716-2F18685FD042}"/>
              </a:ext>
            </a:extLst>
          </p:cNvPr>
          <p:cNvPicPr>
            <a:picLocks noChangeAspect="1"/>
          </p:cNvPicPr>
          <p:nvPr/>
        </p:nvPicPr>
        <p:blipFill>
          <a:blip r:embed="rId2"/>
          <a:stretch>
            <a:fillRect/>
          </a:stretch>
        </p:blipFill>
        <p:spPr>
          <a:xfrm>
            <a:off x="2238954" y="1703118"/>
            <a:ext cx="7511221" cy="4497335"/>
          </a:xfrm>
          <a:prstGeom prst="rect">
            <a:avLst/>
          </a:prstGeom>
        </p:spPr>
      </p:pic>
      <p:sp>
        <p:nvSpPr>
          <p:cNvPr id="4" name="TextBox 3">
            <a:extLst>
              <a:ext uri="{FF2B5EF4-FFF2-40B4-BE49-F238E27FC236}">
                <a16:creationId xmlns:a16="http://schemas.microsoft.com/office/drawing/2014/main" id="{6743061E-B889-7F4F-8743-B595BDBAA422}"/>
              </a:ext>
            </a:extLst>
          </p:cNvPr>
          <p:cNvSpPr txBox="1"/>
          <p:nvPr/>
        </p:nvSpPr>
        <p:spPr>
          <a:xfrm>
            <a:off x="698643" y="698643"/>
            <a:ext cx="10705672" cy="646331"/>
          </a:xfrm>
          <a:prstGeom prst="rect">
            <a:avLst/>
          </a:prstGeom>
          <a:noFill/>
        </p:spPr>
        <p:txBody>
          <a:bodyPr wrap="square" rtlCol="0">
            <a:spAutoFit/>
          </a:bodyPr>
          <a:lstStyle/>
          <a:p>
            <a:r>
              <a:rPr lang="en-US" dirty="0"/>
              <a:t>The Algorithm will now split the given packets into particular number(in this 4) of parts randomly. Now based on the new packet came into the router, then the decision tree will answer its value in the following fashion.</a:t>
            </a:r>
          </a:p>
        </p:txBody>
      </p:sp>
    </p:spTree>
    <p:extLst>
      <p:ext uri="{BB962C8B-B14F-4D97-AF65-F5344CB8AC3E}">
        <p14:creationId xmlns:p14="http://schemas.microsoft.com/office/powerpoint/2010/main" val="100891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B25A35-B79B-6045-A528-992D4FBC249D}"/>
              </a:ext>
            </a:extLst>
          </p:cNvPr>
          <p:cNvPicPr>
            <a:picLocks noChangeAspect="1"/>
          </p:cNvPicPr>
          <p:nvPr/>
        </p:nvPicPr>
        <p:blipFill>
          <a:blip r:embed="rId2"/>
          <a:stretch>
            <a:fillRect/>
          </a:stretch>
        </p:blipFill>
        <p:spPr>
          <a:xfrm>
            <a:off x="920464" y="2425728"/>
            <a:ext cx="4874160" cy="1727760"/>
          </a:xfrm>
          <a:prstGeom prst="rect">
            <a:avLst/>
          </a:prstGeom>
        </p:spPr>
      </p:pic>
      <p:pic>
        <p:nvPicPr>
          <p:cNvPr id="5" name="Picture 4">
            <a:extLst>
              <a:ext uri="{FF2B5EF4-FFF2-40B4-BE49-F238E27FC236}">
                <a16:creationId xmlns:a16="http://schemas.microsoft.com/office/drawing/2014/main" id="{3E175359-6A58-A147-9CD4-663349E4AE16}"/>
              </a:ext>
            </a:extLst>
          </p:cNvPr>
          <p:cNvPicPr>
            <a:picLocks noChangeAspect="1"/>
          </p:cNvPicPr>
          <p:nvPr/>
        </p:nvPicPr>
        <p:blipFill>
          <a:blip r:embed="rId3"/>
          <a:stretch>
            <a:fillRect/>
          </a:stretch>
        </p:blipFill>
        <p:spPr>
          <a:xfrm>
            <a:off x="6244846" y="1913428"/>
            <a:ext cx="4656036" cy="2752359"/>
          </a:xfrm>
          <a:prstGeom prst="rect">
            <a:avLst/>
          </a:prstGeom>
        </p:spPr>
      </p:pic>
      <p:sp>
        <p:nvSpPr>
          <p:cNvPr id="6" name="TextBox 5">
            <a:extLst>
              <a:ext uri="{FF2B5EF4-FFF2-40B4-BE49-F238E27FC236}">
                <a16:creationId xmlns:a16="http://schemas.microsoft.com/office/drawing/2014/main" id="{72E544F6-FCBF-0142-824C-CE14ED8036B8}"/>
              </a:ext>
            </a:extLst>
          </p:cNvPr>
          <p:cNvSpPr txBox="1"/>
          <p:nvPr/>
        </p:nvSpPr>
        <p:spPr>
          <a:xfrm>
            <a:off x="920464" y="914400"/>
            <a:ext cx="6281720" cy="923330"/>
          </a:xfrm>
          <a:prstGeom prst="rect">
            <a:avLst/>
          </a:prstGeom>
          <a:noFill/>
        </p:spPr>
        <p:txBody>
          <a:bodyPr wrap="square" rtlCol="0">
            <a:spAutoFit/>
          </a:bodyPr>
          <a:lstStyle/>
          <a:p>
            <a:r>
              <a:rPr lang="en-US" dirty="0"/>
              <a:t>Let us take an example of the packet entered have data of 30bytes and entered a queue of buffer size 50. The decision tree answers its value as. </a:t>
            </a:r>
          </a:p>
        </p:txBody>
      </p:sp>
    </p:spTree>
    <p:extLst>
      <p:ext uri="{BB962C8B-B14F-4D97-AF65-F5344CB8AC3E}">
        <p14:creationId xmlns:p14="http://schemas.microsoft.com/office/powerpoint/2010/main" val="1980439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4A3687-64F5-A947-B0BD-F4CC02FCED3F}"/>
              </a:ext>
            </a:extLst>
          </p:cNvPr>
          <p:cNvPicPr>
            <a:picLocks noChangeAspect="1"/>
          </p:cNvPicPr>
          <p:nvPr/>
        </p:nvPicPr>
        <p:blipFill>
          <a:blip r:embed="rId3"/>
          <a:stretch>
            <a:fillRect/>
          </a:stretch>
        </p:blipFill>
        <p:spPr>
          <a:xfrm>
            <a:off x="849824" y="1952478"/>
            <a:ext cx="5246176" cy="2280863"/>
          </a:xfrm>
          <a:prstGeom prst="rect">
            <a:avLst/>
          </a:prstGeom>
        </p:spPr>
      </p:pic>
      <p:pic>
        <p:nvPicPr>
          <p:cNvPr id="7" name="Picture 6">
            <a:extLst>
              <a:ext uri="{FF2B5EF4-FFF2-40B4-BE49-F238E27FC236}">
                <a16:creationId xmlns:a16="http://schemas.microsoft.com/office/drawing/2014/main" id="{EBBBC355-8B2F-5149-A566-47198FD0E909}"/>
              </a:ext>
            </a:extLst>
          </p:cNvPr>
          <p:cNvPicPr>
            <a:picLocks noChangeAspect="1"/>
          </p:cNvPicPr>
          <p:nvPr/>
        </p:nvPicPr>
        <p:blipFill>
          <a:blip r:embed="rId4"/>
          <a:stretch>
            <a:fillRect/>
          </a:stretch>
        </p:blipFill>
        <p:spPr>
          <a:xfrm>
            <a:off x="6647379" y="1844404"/>
            <a:ext cx="4469258" cy="2497009"/>
          </a:xfrm>
          <a:prstGeom prst="rect">
            <a:avLst/>
          </a:prstGeom>
        </p:spPr>
      </p:pic>
      <p:sp>
        <p:nvSpPr>
          <p:cNvPr id="8" name="TextBox 7">
            <a:extLst>
              <a:ext uri="{FF2B5EF4-FFF2-40B4-BE49-F238E27FC236}">
                <a16:creationId xmlns:a16="http://schemas.microsoft.com/office/drawing/2014/main" id="{C5A98BAE-E5FD-3241-BB18-785D07DEDAF6}"/>
              </a:ext>
            </a:extLst>
          </p:cNvPr>
          <p:cNvSpPr txBox="1"/>
          <p:nvPr/>
        </p:nvSpPr>
        <p:spPr>
          <a:xfrm>
            <a:off x="849824" y="945222"/>
            <a:ext cx="10287363" cy="369332"/>
          </a:xfrm>
          <a:prstGeom prst="rect">
            <a:avLst/>
          </a:prstGeom>
          <a:noFill/>
        </p:spPr>
        <p:txBody>
          <a:bodyPr wrap="square" rtlCol="0">
            <a:spAutoFit/>
          </a:bodyPr>
          <a:lstStyle/>
          <a:p>
            <a:r>
              <a:rPr lang="en-US" dirty="0"/>
              <a:t>The Algorithm will build a tree like shown in the figure.</a:t>
            </a:r>
          </a:p>
        </p:txBody>
      </p:sp>
      <p:sp>
        <p:nvSpPr>
          <p:cNvPr id="9" name="TextBox 8">
            <a:extLst>
              <a:ext uri="{FF2B5EF4-FFF2-40B4-BE49-F238E27FC236}">
                <a16:creationId xmlns:a16="http://schemas.microsoft.com/office/drawing/2014/main" id="{3EF20E39-1D5B-2947-B41D-5D702357E954}"/>
              </a:ext>
            </a:extLst>
          </p:cNvPr>
          <p:cNvSpPr txBox="1"/>
          <p:nvPr/>
        </p:nvSpPr>
        <p:spPr>
          <a:xfrm>
            <a:off x="7870004" y="4500081"/>
            <a:ext cx="2702104" cy="369332"/>
          </a:xfrm>
          <a:prstGeom prst="rect">
            <a:avLst/>
          </a:prstGeom>
          <a:noFill/>
        </p:spPr>
        <p:txBody>
          <a:bodyPr wrap="square" rtlCol="0">
            <a:spAutoFit/>
          </a:bodyPr>
          <a:lstStyle/>
          <a:p>
            <a:pPr algn="ctr"/>
            <a:r>
              <a:rPr lang="en-US" dirty="0"/>
              <a:t>Figure</a:t>
            </a:r>
          </a:p>
        </p:txBody>
      </p:sp>
    </p:spTree>
    <p:extLst>
      <p:ext uri="{BB962C8B-B14F-4D97-AF65-F5344CB8AC3E}">
        <p14:creationId xmlns:p14="http://schemas.microsoft.com/office/powerpoint/2010/main" val="3056148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EEE683-4FF9-314E-9568-748C28E88BE0}"/>
              </a:ext>
            </a:extLst>
          </p:cNvPr>
          <p:cNvSpPr txBox="1"/>
          <p:nvPr/>
        </p:nvSpPr>
        <p:spPr>
          <a:xfrm>
            <a:off x="842481" y="750013"/>
            <a:ext cx="10479640" cy="646331"/>
          </a:xfrm>
          <a:prstGeom prst="rect">
            <a:avLst/>
          </a:prstGeom>
          <a:noFill/>
        </p:spPr>
        <p:txBody>
          <a:bodyPr wrap="square" rtlCol="0">
            <a:spAutoFit/>
          </a:bodyPr>
          <a:lstStyle/>
          <a:p>
            <a:r>
              <a:rPr lang="en-US" dirty="0"/>
              <a:t>Now After the completion of decision tree the algorithm will find the averages of the values in each subset. The values here are just for example. </a:t>
            </a:r>
          </a:p>
        </p:txBody>
      </p:sp>
      <p:pic>
        <p:nvPicPr>
          <p:cNvPr id="4" name="Picture 3">
            <a:extLst>
              <a:ext uri="{FF2B5EF4-FFF2-40B4-BE49-F238E27FC236}">
                <a16:creationId xmlns:a16="http://schemas.microsoft.com/office/drawing/2014/main" id="{E38E61F9-C862-4040-9267-6D73992F857D}"/>
              </a:ext>
            </a:extLst>
          </p:cNvPr>
          <p:cNvPicPr>
            <a:picLocks noChangeAspect="1"/>
          </p:cNvPicPr>
          <p:nvPr/>
        </p:nvPicPr>
        <p:blipFill>
          <a:blip r:embed="rId2"/>
          <a:stretch>
            <a:fillRect/>
          </a:stretch>
        </p:blipFill>
        <p:spPr>
          <a:xfrm>
            <a:off x="1664414" y="1380035"/>
            <a:ext cx="8445357" cy="4558609"/>
          </a:xfrm>
          <a:prstGeom prst="rect">
            <a:avLst/>
          </a:prstGeom>
        </p:spPr>
      </p:pic>
    </p:spTree>
    <p:extLst>
      <p:ext uri="{BB962C8B-B14F-4D97-AF65-F5344CB8AC3E}">
        <p14:creationId xmlns:p14="http://schemas.microsoft.com/office/powerpoint/2010/main" val="2646261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C9C757-C5A5-8044-8BE6-CAB9FAE2DB6B}"/>
              </a:ext>
            </a:extLst>
          </p:cNvPr>
          <p:cNvSpPr txBox="1"/>
          <p:nvPr/>
        </p:nvSpPr>
        <p:spPr>
          <a:xfrm>
            <a:off x="739739" y="678094"/>
            <a:ext cx="10674850" cy="369332"/>
          </a:xfrm>
          <a:prstGeom prst="rect">
            <a:avLst/>
          </a:prstGeom>
          <a:noFill/>
        </p:spPr>
        <p:txBody>
          <a:bodyPr wrap="square" rtlCol="0">
            <a:spAutoFit/>
          </a:bodyPr>
          <a:lstStyle/>
          <a:p>
            <a:r>
              <a:rPr lang="en-US" dirty="0"/>
              <a:t>Now the tree will be completed by filling the empty boxes in Figure as shown below.</a:t>
            </a:r>
          </a:p>
        </p:txBody>
      </p:sp>
      <p:pic>
        <p:nvPicPr>
          <p:cNvPr id="4" name="Picture 3">
            <a:extLst>
              <a:ext uri="{FF2B5EF4-FFF2-40B4-BE49-F238E27FC236}">
                <a16:creationId xmlns:a16="http://schemas.microsoft.com/office/drawing/2014/main" id="{E816F0B3-3D10-414D-9D29-A3ADE33FDB92}"/>
              </a:ext>
            </a:extLst>
          </p:cNvPr>
          <p:cNvPicPr>
            <a:picLocks noChangeAspect="1"/>
          </p:cNvPicPr>
          <p:nvPr/>
        </p:nvPicPr>
        <p:blipFill>
          <a:blip r:embed="rId2"/>
          <a:stretch>
            <a:fillRect/>
          </a:stretch>
        </p:blipFill>
        <p:spPr>
          <a:xfrm>
            <a:off x="2005301" y="1243172"/>
            <a:ext cx="7640614" cy="4720975"/>
          </a:xfrm>
          <a:prstGeom prst="rect">
            <a:avLst/>
          </a:prstGeom>
        </p:spPr>
      </p:pic>
    </p:spTree>
    <p:extLst>
      <p:ext uri="{BB962C8B-B14F-4D97-AF65-F5344CB8AC3E}">
        <p14:creationId xmlns:p14="http://schemas.microsoft.com/office/powerpoint/2010/main" val="1345890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A2AE25-92DB-EB4F-8D45-540FFA5ED7FC}"/>
              </a:ext>
            </a:extLst>
          </p:cNvPr>
          <p:cNvSpPr txBox="1"/>
          <p:nvPr/>
        </p:nvSpPr>
        <p:spPr>
          <a:xfrm>
            <a:off x="1190089" y="2782669"/>
            <a:ext cx="9811820" cy="646331"/>
          </a:xfrm>
          <a:prstGeom prst="rect">
            <a:avLst/>
          </a:prstGeom>
          <a:noFill/>
        </p:spPr>
        <p:txBody>
          <a:bodyPr wrap="square" rtlCol="0">
            <a:spAutoFit/>
          </a:bodyPr>
          <a:lstStyle/>
          <a:p>
            <a:r>
              <a:rPr lang="en-US" dirty="0"/>
              <a:t>This is the working of one decision tree and in the Random forest Algorithm there can be few hundreds to few millions of trees. Based on the no of trees the accuracy will be improved drastically..</a:t>
            </a:r>
          </a:p>
        </p:txBody>
      </p:sp>
      <p:sp>
        <p:nvSpPr>
          <p:cNvPr id="4" name="TextBox 3">
            <a:extLst>
              <a:ext uri="{FF2B5EF4-FFF2-40B4-BE49-F238E27FC236}">
                <a16:creationId xmlns:a16="http://schemas.microsoft.com/office/drawing/2014/main" id="{6686858D-0AA9-9544-BFF9-2531B785CEB5}"/>
              </a:ext>
            </a:extLst>
          </p:cNvPr>
          <p:cNvSpPr txBox="1"/>
          <p:nvPr/>
        </p:nvSpPr>
        <p:spPr>
          <a:xfrm>
            <a:off x="1375024" y="3429000"/>
            <a:ext cx="9441951" cy="646331"/>
          </a:xfrm>
          <a:prstGeom prst="rect">
            <a:avLst/>
          </a:prstGeom>
          <a:noFill/>
        </p:spPr>
        <p:txBody>
          <a:bodyPr wrap="square" rtlCol="0">
            <a:spAutoFit/>
          </a:bodyPr>
          <a:lstStyle/>
          <a:p>
            <a:r>
              <a:rPr lang="en-US" dirty="0"/>
              <a:t>Here, each tree in the forest will give one prediction each, at last the algorithm will give the average of all tree’s predictions.</a:t>
            </a:r>
          </a:p>
        </p:txBody>
      </p:sp>
    </p:spTree>
    <p:extLst>
      <p:ext uri="{BB962C8B-B14F-4D97-AF65-F5344CB8AC3E}">
        <p14:creationId xmlns:p14="http://schemas.microsoft.com/office/powerpoint/2010/main" val="3119172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D1CC-B46F-3348-824C-BF3602B9F31C}"/>
              </a:ext>
            </a:extLst>
          </p:cNvPr>
          <p:cNvSpPr>
            <a:spLocks noGrp="1"/>
          </p:cNvSpPr>
          <p:nvPr>
            <p:ph type="title"/>
          </p:nvPr>
        </p:nvSpPr>
        <p:spPr/>
        <p:txBody>
          <a:bodyPr/>
          <a:lstStyle/>
          <a:p>
            <a:r>
              <a:rPr lang="en-US" dirty="0"/>
              <a:t>K-means clustering</a:t>
            </a:r>
          </a:p>
        </p:txBody>
      </p:sp>
      <p:sp>
        <p:nvSpPr>
          <p:cNvPr id="3" name="Content Placeholder 2">
            <a:extLst>
              <a:ext uri="{FF2B5EF4-FFF2-40B4-BE49-F238E27FC236}">
                <a16:creationId xmlns:a16="http://schemas.microsoft.com/office/drawing/2014/main" id="{EB4E3DF4-E039-3C48-9D43-88C8FCED435C}"/>
              </a:ext>
            </a:extLst>
          </p:cNvPr>
          <p:cNvSpPr>
            <a:spLocks noGrp="1"/>
          </p:cNvSpPr>
          <p:nvPr>
            <p:ph idx="1"/>
          </p:nvPr>
        </p:nvSpPr>
        <p:spPr/>
        <p:txBody>
          <a:bodyPr>
            <a:normAutofit fontScale="92500" lnSpcReduction="10000"/>
          </a:bodyPr>
          <a:lstStyle/>
          <a:p>
            <a:r>
              <a:rPr lang="en-IN" dirty="0"/>
              <a:t>K-means clustering is one of the simplest and popular unsupervised machine learning algorithms.</a:t>
            </a:r>
          </a:p>
          <a:p>
            <a:r>
              <a:rPr lang="en-IN" dirty="0"/>
              <a:t>A cluster refers to a collection of data points aggregated together because of certain similarities.</a:t>
            </a:r>
          </a:p>
          <a:p>
            <a:r>
              <a:rPr lang="en-IN" dirty="0"/>
              <a:t>You’ll define a target number </a:t>
            </a:r>
            <a:r>
              <a:rPr lang="en-IN" i="1" dirty="0"/>
              <a:t>k</a:t>
            </a:r>
            <a:r>
              <a:rPr lang="en-IN" dirty="0"/>
              <a:t>, which refers to the number of centroids you need in the dataset. A centroid is the imaginary or real location representing the center of the cluster.</a:t>
            </a:r>
          </a:p>
          <a:p>
            <a:r>
              <a:rPr lang="en-IN" dirty="0"/>
              <a:t>Every data point is allocated to each of the clusters through reducing the in-cluster sum of squares.</a:t>
            </a:r>
          </a:p>
          <a:p>
            <a:endParaRPr lang="en-US" dirty="0"/>
          </a:p>
        </p:txBody>
      </p:sp>
    </p:spTree>
    <p:extLst>
      <p:ext uri="{BB962C8B-B14F-4D97-AF65-F5344CB8AC3E}">
        <p14:creationId xmlns:p14="http://schemas.microsoft.com/office/powerpoint/2010/main" val="3423627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9F348C-124D-1045-A9D0-9EBC13724C60}"/>
              </a:ext>
            </a:extLst>
          </p:cNvPr>
          <p:cNvSpPr txBox="1"/>
          <p:nvPr/>
        </p:nvSpPr>
        <p:spPr>
          <a:xfrm>
            <a:off x="1191802" y="801384"/>
            <a:ext cx="9647434" cy="369332"/>
          </a:xfrm>
          <a:prstGeom prst="rect">
            <a:avLst/>
          </a:prstGeom>
          <a:noFill/>
        </p:spPr>
        <p:txBody>
          <a:bodyPr wrap="square" rtlCol="0">
            <a:spAutoFit/>
          </a:bodyPr>
          <a:lstStyle/>
          <a:p>
            <a:pPr algn="ctr"/>
            <a:r>
              <a:rPr lang="en-US" b="1" u="sng" dirty="0">
                <a:latin typeface="+mj-lt"/>
              </a:rPr>
              <a:t>Procedure for the k-means clustering algorithm.</a:t>
            </a:r>
          </a:p>
        </p:txBody>
      </p:sp>
      <p:pic>
        <p:nvPicPr>
          <p:cNvPr id="4" name="Picture 3">
            <a:extLst>
              <a:ext uri="{FF2B5EF4-FFF2-40B4-BE49-F238E27FC236}">
                <a16:creationId xmlns:a16="http://schemas.microsoft.com/office/drawing/2014/main" id="{DD4A2CF4-B611-134F-B051-459846FDD7D6}"/>
              </a:ext>
            </a:extLst>
          </p:cNvPr>
          <p:cNvPicPr>
            <a:picLocks noChangeAspect="1"/>
          </p:cNvPicPr>
          <p:nvPr/>
        </p:nvPicPr>
        <p:blipFill>
          <a:blip r:embed="rId2"/>
          <a:stretch>
            <a:fillRect/>
          </a:stretch>
        </p:blipFill>
        <p:spPr>
          <a:xfrm>
            <a:off x="1270116" y="1462045"/>
            <a:ext cx="9651768" cy="4594571"/>
          </a:xfrm>
          <a:prstGeom prst="rect">
            <a:avLst/>
          </a:prstGeom>
        </p:spPr>
      </p:pic>
    </p:spTree>
    <p:extLst>
      <p:ext uri="{BB962C8B-B14F-4D97-AF65-F5344CB8AC3E}">
        <p14:creationId xmlns:p14="http://schemas.microsoft.com/office/powerpoint/2010/main" val="382595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8089E1-F5AA-AC4E-8E84-E73FD5007CD0}"/>
              </a:ext>
            </a:extLst>
          </p:cNvPr>
          <p:cNvPicPr>
            <a:picLocks noChangeAspect="1"/>
          </p:cNvPicPr>
          <p:nvPr/>
        </p:nvPicPr>
        <p:blipFill>
          <a:blip r:embed="rId2"/>
          <a:stretch>
            <a:fillRect/>
          </a:stretch>
        </p:blipFill>
        <p:spPr>
          <a:xfrm>
            <a:off x="2939592" y="1546405"/>
            <a:ext cx="6312816" cy="4258349"/>
          </a:xfrm>
          <a:prstGeom prst="rect">
            <a:avLst/>
          </a:prstGeom>
        </p:spPr>
      </p:pic>
      <p:sp>
        <p:nvSpPr>
          <p:cNvPr id="4" name="TextBox 3">
            <a:extLst>
              <a:ext uri="{FF2B5EF4-FFF2-40B4-BE49-F238E27FC236}">
                <a16:creationId xmlns:a16="http://schemas.microsoft.com/office/drawing/2014/main" id="{23B02927-221A-ED43-8268-5B3D2F0DB088}"/>
              </a:ext>
            </a:extLst>
          </p:cNvPr>
          <p:cNvSpPr txBox="1"/>
          <p:nvPr/>
        </p:nvSpPr>
        <p:spPr>
          <a:xfrm>
            <a:off x="1356189" y="719191"/>
            <a:ext cx="9010436" cy="369332"/>
          </a:xfrm>
          <a:prstGeom prst="rect">
            <a:avLst/>
          </a:prstGeom>
          <a:noFill/>
        </p:spPr>
        <p:txBody>
          <a:bodyPr wrap="square" rtlCol="0">
            <a:spAutoFit/>
          </a:bodyPr>
          <a:lstStyle/>
          <a:p>
            <a:pPr algn="ctr"/>
            <a:r>
              <a:rPr lang="en-US" dirty="0"/>
              <a:t>Lets look at the working of k-means clustering using following example.</a:t>
            </a:r>
          </a:p>
        </p:txBody>
      </p:sp>
    </p:spTree>
    <p:extLst>
      <p:ext uri="{BB962C8B-B14F-4D97-AF65-F5344CB8AC3E}">
        <p14:creationId xmlns:p14="http://schemas.microsoft.com/office/powerpoint/2010/main" val="2343571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D63A6-9883-A54B-AA7B-77E88F22FA87}"/>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1208C80A-0F3A-674C-B0E1-092627D27B5E}"/>
              </a:ext>
            </a:extLst>
          </p:cNvPr>
          <p:cNvSpPr>
            <a:spLocks noGrp="1"/>
          </p:cNvSpPr>
          <p:nvPr>
            <p:ph idx="1"/>
          </p:nvPr>
        </p:nvSpPr>
        <p:spPr/>
        <p:txBody>
          <a:bodyPr>
            <a:normAutofit fontScale="85000" lnSpcReduction="10000"/>
          </a:bodyPr>
          <a:lstStyle/>
          <a:p>
            <a:r>
              <a:rPr lang="en-IN" dirty="0"/>
              <a:t>Data center traffic optimizations have significant impact on application performance. Currently, TO is dependent on handcrafted heuristics for varying traffic load, flow size distribution, traffic concentration, etc. When parameter setting mismatches traffic, TO heuristics may suffer performance penalty. For example, in Practical Information and Agnostic flow Scheduling(PIAS), thresholds are calculated based on a long term flow size distribution, and is prone to mismatch the current or true size distribution in run-time. Under mismatch scenarios, performance degradation can be as much as 38.46%. pFabric shares the same problem when implemented with limited switch queues: for certain cases the average FCT can be reduced by over 30% even if the thresholds are carefully optimized. Furthermore, in coflow scheduling, fixed thresholds in Aalo depend on the operator’s ability to choose good values upfront, since there is no run-time adaptation. </a:t>
            </a:r>
          </a:p>
          <a:p>
            <a:endParaRPr lang="en-US" dirty="0"/>
          </a:p>
        </p:txBody>
      </p:sp>
    </p:spTree>
    <p:extLst>
      <p:ext uri="{BB962C8B-B14F-4D97-AF65-F5344CB8AC3E}">
        <p14:creationId xmlns:p14="http://schemas.microsoft.com/office/powerpoint/2010/main" val="13539068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3CF9B1-0EF8-7248-ABEE-74C29FED6F8F}"/>
              </a:ext>
            </a:extLst>
          </p:cNvPr>
          <p:cNvPicPr>
            <a:picLocks noChangeAspect="1"/>
          </p:cNvPicPr>
          <p:nvPr/>
        </p:nvPicPr>
        <p:blipFill>
          <a:blip r:embed="rId2"/>
          <a:stretch>
            <a:fillRect/>
          </a:stretch>
        </p:blipFill>
        <p:spPr>
          <a:xfrm>
            <a:off x="1416960" y="1516878"/>
            <a:ext cx="9358080" cy="3824244"/>
          </a:xfrm>
          <a:prstGeom prst="rect">
            <a:avLst/>
          </a:prstGeom>
        </p:spPr>
      </p:pic>
    </p:spTree>
    <p:extLst>
      <p:ext uri="{BB962C8B-B14F-4D97-AF65-F5344CB8AC3E}">
        <p14:creationId xmlns:p14="http://schemas.microsoft.com/office/powerpoint/2010/main" val="385167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B4E299-DD73-0D4F-B598-1E54ABFB1D56}"/>
              </a:ext>
            </a:extLst>
          </p:cNvPr>
          <p:cNvPicPr>
            <a:picLocks noChangeAspect="1"/>
          </p:cNvPicPr>
          <p:nvPr/>
        </p:nvPicPr>
        <p:blipFill>
          <a:blip r:embed="rId2"/>
          <a:stretch>
            <a:fillRect/>
          </a:stretch>
        </p:blipFill>
        <p:spPr>
          <a:xfrm>
            <a:off x="907550" y="1151312"/>
            <a:ext cx="10376899" cy="4555376"/>
          </a:xfrm>
          <a:prstGeom prst="rect">
            <a:avLst/>
          </a:prstGeom>
        </p:spPr>
      </p:pic>
    </p:spTree>
    <p:extLst>
      <p:ext uri="{BB962C8B-B14F-4D97-AF65-F5344CB8AC3E}">
        <p14:creationId xmlns:p14="http://schemas.microsoft.com/office/powerpoint/2010/main" val="7980171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C453F8-7DA3-BB47-9DD2-B0628040BB68}"/>
              </a:ext>
            </a:extLst>
          </p:cNvPr>
          <p:cNvPicPr>
            <a:picLocks noChangeAspect="1"/>
          </p:cNvPicPr>
          <p:nvPr/>
        </p:nvPicPr>
        <p:blipFill>
          <a:blip r:embed="rId2"/>
          <a:stretch>
            <a:fillRect/>
          </a:stretch>
        </p:blipFill>
        <p:spPr>
          <a:xfrm>
            <a:off x="969195" y="1326567"/>
            <a:ext cx="10253609" cy="4374246"/>
          </a:xfrm>
          <a:prstGeom prst="rect">
            <a:avLst/>
          </a:prstGeom>
        </p:spPr>
      </p:pic>
    </p:spTree>
    <p:extLst>
      <p:ext uri="{BB962C8B-B14F-4D97-AF65-F5344CB8AC3E}">
        <p14:creationId xmlns:p14="http://schemas.microsoft.com/office/powerpoint/2010/main" val="39602132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F8E3A5-686D-4F4F-8DC2-FC80286E4DF0}"/>
              </a:ext>
            </a:extLst>
          </p:cNvPr>
          <p:cNvPicPr>
            <a:picLocks noChangeAspect="1"/>
          </p:cNvPicPr>
          <p:nvPr/>
        </p:nvPicPr>
        <p:blipFill>
          <a:blip r:embed="rId2"/>
          <a:stretch>
            <a:fillRect/>
          </a:stretch>
        </p:blipFill>
        <p:spPr>
          <a:xfrm>
            <a:off x="1280426" y="1361173"/>
            <a:ext cx="9631147" cy="4135654"/>
          </a:xfrm>
          <a:prstGeom prst="rect">
            <a:avLst/>
          </a:prstGeom>
        </p:spPr>
      </p:pic>
    </p:spTree>
    <p:extLst>
      <p:ext uri="{BB962C8B-B14F-4D97-AF65-F5344CB8AC3E}">
        <p14:creationId xmlns:p14="http://schemas.microsoft.com/office/powerpoint/2010/main" val="25071056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7386EC-C016-0649-9CD2-36D34DA77B49}"/>
              </a:ext>
            </a:extLst>
          </p:cNvPr>
          <p:cNvPicPr>
            <a:picLocks noChangeAspect="1"/>
          </p:cNvPicPr>
          <p:nvPr/>
        </p:nvPicPr>
        <p:blipFill>
          <a:blip r:embed="rId2"/>
          <a:stretch>
            <a:fillRect/>
          </a:stretch>
        </p:blipFill>
        <p:spPr>
          <a:xfrm>
            <a:off x="1684961" y="1098022"/>
            <a:ext cx="8822077" cy="4661955"/>
          </a:xfrm>
          <a:prstGeom prst="rect">
            <a:avLst/>
          </a:prstGeom>
        </p:spPr>
      </p:pic>
    </p:spTree>
    <p:extLst>
      <p:ext uri="{BB962C8B-B14F-4D97-AF65-F5344CB8AC3E}">
        <p14:creationId xmlns:p14="http://schemas.microsoft.com/office/powerpoint/2010/main" val="40999302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A6141E-9E9A-8547-8B19-DEF7A6D81844}"/>
              </a:ext>
            </a:extLst>
          </p:cNvPr>
          <p:cNvPicPr>
            <a:picLocks noChangeAspect="1"/>
          </p:cNvPicPr>
          <p:nvPr/>
        </p:nvPicPr>
        <p:blipFill>
          <a:blip r:embed="rId2"/>
          <a:stretch>
            <a:fillRect/>
          </a:stretch>
        </p:blipFill>
        <p:spPr>
          <a:xfrm>
            <a:off x="1441806" y="852643"/>
            <a:ext cx="9308387" cy="5152714"/>
          </a:xfrm>
          <a:prstGeom prst="rect">
            <a:avLst/>
          </a:prstGeom>
        </p:spPr>
      </p:pic>
    </p:spTree>
    <p:extLst>
      <p:ext uri="{BB962C8B-B14F-4D97-AF65-F5344CB8AC3E}">
        <p14:creationId xmlns:p14="http://schemas.microsoft.com/office/powerpoint/2010/main" val="29294371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1EA285-AE53-DD4D-B120-386C5E89FD16}"/>
              </a:ext>
            </a:extLst>
          </p:cNvPr>
          <p:cNvPicPr>
            <a:picLocks noChangeAspect="1"/>
          </p:cNvPicPr>
          <p:nvPr/>
        </p:nvPicPr>
        <p:blipFill>
          <a:blip r:embed="rId2"/>
          <a:stretch>
            <a:fillRect/>
          </a:stretch>
        </p:blipFill>
        <p:spPr>
          <a:xfrm>
            <a:off x="1290571" y="949263"/>
            <a:ext cx="9610858" cy="4959473"/>
          </a:xfrm>
          <a:prstGeom prst="rect">
            <a:avLst/>
          </a:prstGeom>
        </p:spPr>
      </p:pic>
    </p:spTree>
    <p:extLst>
      <p:ext uri="{BB962C8B-B14F-4D97-AF65-F5344CB8AC3E}">
        <p14:creationId xmlns:p14="http://schemas.microsoft.com/office/powerpoint/2010/main" val="27017191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54FBBC-97AA-DD43-9F6C-6045B2FADE5C}"/>
              </a:ext>
            </a:extLst>
          </p:cNvPr>
          <p:cNvPicPr>
            <a:picLocks noChangeAspect="1"/>
          </p:cNvPicPr>
          <p:nvPr/>
        </p:nvPicPr>
        <p:blipFill>
          <a:blip r:embed="rId2"/>
          <a:stretch>
            <a:fillRect/>
          </a:stretch>
        </p:blipFill>
        <p:spPr>
          <a:xfrm>
            <a:off x="1786425" y="1163841"/>
            <a:ext cx="8619150" cy="4530318"/>
          </a:xfrm>
          <a:prstGeom prst="rect">
            <a:avLst/>
          </a:prstGeom>
        </p:spPr>
      </p:pic>
    </p:spTree>
    <p:extLst>
      <p:ext uri="{BB962C8B-B14F-4D97-AF65-F5344CB8AC3E}">
        <p14:creationId xmlns:p14="http://schemas.microsoft.com/office/powerpoint/2010/main" val="9610460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02D14C-346A-9943-81A9-43C6E2C00B8B}"/>
              </a:ext>
            </a:extLst>
          </p:cNvPr>
          <p:cNvPicPr>
            <a:picLocks noChangeAspect="1"/>
          </p:cNvPicPr>
          <p:nvPr/>
        </p:nvPicPr>
        <p:blipFill>
          <a:blip r:embed="rId2"/>
          <a:stretch>
            <a:fillRect/>
          </a:stretch>
        </p:blipFill>
        <p:spPr>
          <a:xfrm>
            <a:off x="1647290" y="964174"/>
            <a:ext cx="8897420" cy="4929652"/>
          </a:xfrm>
          <a:prstGeom prst="rect">
            <a:avLst/>
          </a:prstGeom>
        </p:spPr>
      </p:pic>
    </p:spTree>
    <p:extLst>
      <p:ext uri="{BB962C8B-B14F-4D97-AF65-F5344CB8AC3E}">
        <p14:creationId xmlns:p14="http://schemas.microsoft.com/office/powerpoint/2010/main" val="31941237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F629A0-0370-9140-A482-B8CEFBCF72CB}"/>
              </a:ext>
            </a:extLst>
          </p:cNvPr>
          <p:cNvPicPr>
            <a:picLocks noChangeAspect="1"/>
          </p:cNvPicPr>
          <p:nvPr/>
        </p:nvPicPr>
        <p:blipFill>
          <a:blip r:embed="rId2"/>
          <a:stretch>
            <a:fillRect/>
          </a:stretch>
        </p:blipFill>
        <p:spPr>
          <a:xfrm>
            <a:off x="1482903" y="969410"/>
            <a:ext cx="9226193" cy="4919179"/>
          </a:xfrm>
          <a:prstGeom prst="rect">
            <a:avLst/>
          </a:prstGeom>
        </p:spPr>
      </p:pic>
    </p:spTree>
    <p:extLst>
      <p:ext uri="{BB962C8B-B14F-4D97-AF65-F5344CB8AC3E}">
        <p14:creationId xmlns:p14="http://schemas.microsoft.com/office/powerpoint/2010/main" val="1763778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CA53CA-6086-5744-BF32-F6E9825245B0}"/>
              </a:ext>
            </a:extLst>
          </p:cNvPr>
          <p:cNvSpPr txBox="1"/>
          <p:nvPr/>
        </p:nvSpPr>
        <p:spPr>
          <a:xfrm>
            <a:off x="789398" y="1448656"/>
            <a:ext cx="10613204" cy="4247317"/>
          </a:xfrm>
          <a:prstGeom prst="rect">
            <a:avLst/>
          </a:prstGeom>
          <a:noFill/>
        </p:spPr>
        <p:txBody>
          <a:bodyPr wrap="square" rtlCol="0">
            <a:spAutoFit/>
          </a:bodyPr>
          <a:lstStyle/>
          <a:p>
            <a:r>
              <a:rPr lang="en-IN" dirty="0"/>
              <a:t>Automating the TO process is thus appealing, and we desire an automated TO agent that can adapt to voluminous, uncertain, and volatile data center traffic, while achieving operator-defined goals. In this paper, we investigate reinforcement learning (RL) techniques, as RL is the subfield of machine learning concerned with decision making and action control. It studies how an agent can learn to achieve goals in a complex, uncertain environment. An RL agent observes previous environment states and rewards, then decides an action in order to maximize the reward. RL has achieved good results in many difficult environments in recent years DeepMind’s Atari results and AlphaGo used RL algorithms which make few assumptions about their environments, and thus can be generalized in other settings. Inspired by these results, we are motivated to enable RL for automatic data center TO. </a:t>
            </a:r>
          </a:p>
          <a:p>
            <a:endParaRPr lang="en-IN" dirty="0"/>
          </a:p>
          <a:p>
            <a:r>
              <a:rPr lang="en-IN" dirty="0"/>
              <a:t>We are trying to implement a flow-level centralized TO system with a basic RL algorithm called as Thompson Sampling.  The key to ATOM’s scalability is to detach time-consuming RL processing from quick action taking for short flows. To achieve this, we adopt Multi-Level Feedback Queueing (MLFQ) for </a:t>
            </a:r>
            <a:r>
              <a:rPr lang="en-IN" dirty="0" err="1"/>
              <a:t>Pheripheral</a:t>
            </a:r>
            <a:r>
              <a:rPr lang="en-IN" dirty="0"/>
              <a:t> System to schedule flows guided by a set of thresholds. </a:t>
            </a:r>
          </a:p>
          <a:p>
            <a:endParaRPr lang="en-IN" dirty="0"/>
          </a:p>
          <a:p>
            <a:endParaRPr lang="en-US" dirty="0"/>
          </a:p>
        </p:txBody>
      </p:sp>
    </p:spTree>
    <p:extLst>
      <p:ext uri="{BB962C8B-B14F-4D97-AF65-F5344CB8AC3E}">
        <p14:creationId xmlns:p14="http://schemas.microsoft.com/office/powerpoint/2010/main" val="4164281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350EB8-E0DB-2143-B2A6-6DABCF26D240}"/>
              </a:ext>
            </a:extLst>
          </p:cNvPr>
          <p:cNvPicPr>
            <a:picLocks noChangeAspect="1"/>
          </p:cNvPicPr>
          <p:nvPr/>
        </p:nvPicPr>
        <p:blipFill>
          <a:blip r:embed="rId2"/>
          <a:stretch>
            <a:fillRect/>
          </a:stretch>
        </p:blipFill>
        <p:spPr>
          <a:xfrm>
            <a:off x="1308242" y="920581"/>
            <a:ext cx="9575515" cy="5016837"/>
          </a:xfrm>
          <a:prstGeom prst="rect">
            <a:avLst/>
          </a:prstGeom>
        </p:spPr>
      </p:pic>
    </p:spTree>
    <p:extLst>
      <p:ext uri="{BB962C8B-B14F-4D97-AF65-F5344CB8AC3E}">
        <p14:creationId xmlns:p14="http://schemas.microsoft.com/office/powerpoint/2010/main" val="26184144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CC82E1-6506-3347-BDAF-73B94A060DCE}"/>
              </a:ext>
            </a:extLst>
          </p:cNvPr>
          <p:cNvPicPr>
            <a:picLocks noChangeAspect="1"/>
          </p:cNvPicPr>
          <p:nvPr/>
        </p:nvPicPr>
        <p:blipFill>
          <a:blip r:embed="rId2"/>
          <a:stretch>
            <a:fillRect/>
          </a:stretch>
        </p:blipFill>
        <p:spPr>
          <a:xfrm>
            <a:off x="1107896" y="844709"/>
            <a:ext cx="9976207" cy="5168582"/>
          </a:xfrm>
          <a:prstGeom prst="rect">
            <a:avLst/>
          </a:prstGeom>
        </p:spPr>
      </p:pic>
    </p:spTree>
    <p:extLst>
      <p:ext uri="{BB962C8B-B14F-4D97-AF65-F5344CB8AC3E}">
        <p14:creationId xmlns:p14="http://schemas.microsoft.com/office/powerpoint/2010/main" val="20280506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C0B6F4-7508-D645-A7BF-77246AA5CEBD}"/>
              </a:ext>
            </a:extLst>
          </p:cNvPr>
          <p:cNvPicPr>
            <a:picLocks noChangeAspect="1"/>
          </p:cNvPicPr>
          <p:nvPr/>
        </p:nvPicPr>
        <p:blipFill>
          <a:blip r:embed="rId2"/>
          <a:stretch>
            <a:fillRect/>
          </a:stretch>
        </p:blipFill>
        <p:spPr>
          <a:xfrm>
            <a:off x="1555489" y="923618"/>
            <a:ext cx="9081022" cy="5010764"/>
          </a:xfrm>
          <a:prstGeom prst="rect">
            <a:avLst/>
          </a:prstGeom>
        </p:spPr>
      </p:pic>
    </p:spTree>
    <p:extLst>
      <p:ext uri="{BB962C8B-B14F-4D97-AF65-F5344CB8AC3E}">
        <p14:creationId xmlns:p14="http://schemas.microsoft.com/office/powerpoint/2010/main" val="12531389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D671DA-9C73-D346-808D-2FF484C59551}"/>
              </a:ext>
            </a:extLst>
          </p:cNvPr>
          <p:cNvPicPr>
            <a:picLocks noChangeAspect="1"/>
          </p:cNvPicPr>
          <p:nvPr/>
        </p:nvPicPr>
        <p:blipFill>
          <a:blip r:embed="rId2"/>
          <a:stretch>
            <a:fillRect/>
          </a:stretch>
        </p:blipFill>
        <p:spPr>
          <a:xfrm>
            <a:off x="944995" y="827563"/>
            <a:ext cx="10302010" cy="5202874"/>
          </a:xfrm>
          <a:prstGeom prst="rect">
            <a:avLst/>
          </a:prstGeom>
        </p:spPr>
      </p:pic>
    </p:spTree>
    <p:extLst>
      <p:ext uri="{BB962C8B-B14F-4D97-AF65-F5344CB8AC3E}">
        <p14:creationId xmlns:p14="http://schemas.microsoft.com/office/powerpoint/2010/main" val="33538346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DE3ECF-3BD7-A14E-B874-92169BE5FF1F}"/>
              </a:ext>
            </a:extLst>
          </p:cNvPr>
          <p:cNvPicPr>
            <a:picLocks noChangeAspect="1"/>
          </p:cNvPicPr>
          <p:nvPr/>
        </p:nvPicPr>
        <p:blipFill>
          <a:blip r:embed="rId2"/>
          <a:stretch>
            <a:fillRect/>
          </a:stretch>
        </p:blipFill>
        <p:spPr>
          <a:xfrm>
            <a:off x="1503451" y="981284"/>
            <a:ext cx="9185097" cy="4895431"/>
          </a:xfrm>
          <a:prstGeom prst="rect">
            <a:avLst/>
          </a:prstGeom>
        </p:spPr>
      </p:pic>
    </p:spTree>
    <p:extLst>
      <p:ext uri="{BB962C8B-B14F-4D97-AF65-F5344CB8AC3E}">
        <p14:creationId xmlns:p14="http://schemas.microsoft.com/office/powerpoint/2010/main" val="42232907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D9E39D-C744-D147-9FD9-7B5D07964BBC}"/>
              </a:ext>
            </a:extLst>
          </p:cNvPr>
          <p:cNvPicPr>
            <a:picLocks noChangeAspect="1"/>
          </p:cNvPicPr>
          <p:nvPr/>
        </p:nvPicPr>
        <p:blipFill>
          <a:blip r:embed="rId2"/>
          <a:stretch>
            <a:fillRect/>
          </a:stretch>
        </p:blipFill>
        <p:spPr>
          <a:xfrm>
            <a:off x="1446944" y="880141"/>
            <a:ext cx="9298112" cy="5097717"/>
          </a:xfrm>
          <a:prstGeom prst="rect">
            <a:avLst/>
          </a:prstGeom>
        </p:spPr>
      </p:pic>
    </p:spTree>
    <p:extLst>
      <p:ext uri="{BB962C8B-B14F-4D97-AF65-F5344CB8AC3E}">
        <p14:creationId xmlns:p14="http://schemas.microsoft.com/office/powerpoint/2010/main" val="27983553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25878F-6677-2540-9126-A537E7C6DAEB}"/>
              </a:ext>
            </a:extLst>
          </p:cNvPr>
          <p:cNvPicPr>
            <a:picLocks noChangeAspect="1"/>
          </p:cNvPicPr>
          <p:nvPr/>
        </p:nvPicPr>
        <p:blipFill>
          <a:blip r:embed="rId2"/>
          <a:stretch>
            <a:fillRect/>
          </a:stretch>
        </p:blipFill>
        <p:spPr>
          <a:xfrm>
            <a:off x="1399854" y="858519"/>
            <a:ext cx="9392292" cy="5140961"/>
          </a:xfrm>
          <a:prstGeom prst="rect">
            <a:avLst/>
          </a:prstGeom>
        </p:spPr>
      </p:pic>
    </p:spTree>
    <p:extLst>
      <p:ext uri="{BB962C8B-B14F-4D97-AF65-F5344CB8AC3E}">
        <p14:creationId xmlns:p14="http://schemas.microsoft.com/office/powerpoint/2010/main" val="36234689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BF7D06-950C-0845-B1E7-9E38388D8A24}"/>
              </a:ext>
            </a:extLst>
          </p:cNvPr>
          <p:cNvPicPr>
            <a:picLocks noChangeAspect="1"/>
          </p:cNvPicPr>
          <p:nvPr/>
        </p:nvPicPr>
        <p:blipFill>
          <a:blip r:embed="rId2"/>
          <a:stretch>
            <a:fillRect/>
          </a:stretch>
        </p:blipFill>
        <p:spPr>
          <a:xfrm>
            <a:off x="1692667" y="1570934"/>
            <a:ext cx="8806666" cy="4522164"/>
          </a:xfrm>
          <a:prstGeom prst="rect">
            <a:avLst/>
          </a:prstGeom>
        </p:spPr>
      </p:pic>
      <p:sp>
        <p:nvSpPr>
          <p:cNvPr id="4" name="TextBox 3">
            <a:extLst>
              <a:ext uri="{FF2B5EF4-FFF2-40B4-BE49-F238E27FC236}">
                <a16:creationId xmlns:a16="http://schemas.microsoft.com/office/drawing/2014/main" id="{6283631D-7302-5C40-BE1F-CEA257D216A2}"/>
              </a:ext>
            </a:extLst>
          </p:cNvPr>
          <p:cNvSpPr txBox="1"/>
          <p:nvPr/>
        </p:nvSpPr>
        <p:spPr>
          <a:xfrm>
            <a:off x="1692667" y="811658"/>
            <a:ext cx="8806666" cy="369332"/>
          </a:xfrm>
          <a:prstGeom prst="rect">
            <a:avLst/>
          </a:prstGeom>
          <a:noFill/>
        </p:spPr>
        <p:txBody>
          <a:bodyPr wrap="square" rtlCol="0">
            <a:spAutoFit/>
          </a:bodyPr>
          <a:lstStyle/>
          <a:p>
            <a:pPr algn="ctr"/>
            <a:r>
              <a:rPr lang="en-US" dirty="0"/>
              <a:t>So, Here we can say that the clustering algorithm is done.</a:t>
            </a:r>
          </a:p>
        </p:txBody>
      </p:sp>
    </p:spTree>
    <p:extLst>
      <p:ext uri="{BB962C8B-B14F-4D97-AF65-F5344CB8AC3E}">
        <p14:creationId xmlns:p14="http://schemas.microsoft.com/office/powerpoint/2010/main" val="21231467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8C9C26-6B9D-9F4F-BD7F-72DCCBE5D741}"/>
              </a:ext>
            </a:extLst>
          </p:cNvPr>
          <p:cNvPicPr>
            <a:picLocks noChangeAspect="1"/>
          </p:cNvPicPr>
          <p:nvPr/>
        </p:nvPicPr>
        <p:blipFill>
          <a:blip r:embed="rId2"/>
          <a:stretch>
            <a:fillRect/>
          </a:stretch>
        </p:blipFill>
        <p:spPr>
          <a:xfrm>
            <a:off x="2889915" y="1273592"/>
            <a:ext cx="6412170" cy="4310816"/>
          </a:xfrm>
          <a:prstGeom prst="rect">
            <a:avLst/>
          </a:prstGeom>
        </p:spPr>
      </p:pic>
      <p:sp>
        <p:nvSpPr>
          <p:cNvPr id="4" name="TextBox 3">
            <a:extLst>
              <a:ext uri="{FF2B5EF4-FFF2-40B4-BE49-F238E27FC236}">
                <a16:creationId xmlns:a16="http://schemas.microsoft.com/office/drawing/2014/main" id="{1495B30F-FDDE-4342-B218-FA48A038E79C}"/>
              </a:ext>
            </a:extLst>
          </p:cNvPr>
          <p:cNvSpPr txBox="1"/>
          <p:nvPr/>
        </p:nvSpPr>
        <p:spPr>
          <a:xfrm>
            <a:off x="1304818" y="791110"/>
            <a:ext cx="9729627" cy="369332"/>
          </a:xfrm>
          <a:prstGeom prst="rect">
            <a:avLst/>
          </a:prstGeom>
          <a:noFill/>
        </p:spPr>
        <p:txBody>
          <a:bodyPr wrap="square" rtlCol="0">
            <a:spAutoFit/>
          </a:bodyPr>
          <a:lstStyle/>
          <a:p>
            <a:pPr algn="ctr"/>
            <a:r>
              <a:rPr lang="en-US" u="sng" dirty="0"/>
              <a:t>The end figure looks like shown in figure.</a:t>
            </a:r>
          </a:p>
        </p:txBody>
      </p:sp>
      <p:sp>
        <p:nvSpPr>
          <p:cNvPr id="5" name="TextBox 4">
            <a:extLst>
              <a:ext uri="{FF2B5EF4-FFF2-40B4-BE49-F238E27FC236}">
                <a16:creationId xmlns:a16="http://schemas.microsoft.com/office/drawing/2014/main" id="{908DD5B7-E056-EC41-B7B8-9E007FF46421}"/>
              </a:ext>
            </a:extLst>
          </p:cNvPr>
          <p:cNvSpPr txBox="1"/>
          <p:nvPr/>
        </p:nvSpPr>
        <p:spPr>
          <a:xfrm>
            <a:off x="1489753" y="5681609"/>
            <a:ext cx="9544692" cy="646331"/>
          </a:xfrm>
          <a:prstGeom prst="rect">
            <a:avLst/>
          </a:prstGeom>
          <a:noFill/>
        </p:spPr>
        <p:txBody>
          <a:bodyPr wrap="square" rtlCol="0">
            <a:spAutoFit/>
          </a:bodyPr>
          <a:lstStyle/>
          <a:p>
            <a:pPr algn="ctr"/>
            <a:r>
              <a:rPr lang="en-US" dirty="0"/>
              <a:t>This way we can sort our regressed packets into their respective routers.</a:t>
            </a:r>
          </a:p>
          <a:p>
            <a:pPr algn="ctr"/>
            <a:endParaRPr lang="en-US" dirty="0"/>
          </a:p>
        </p:txBody>
      </p:sp>
    </p:spTree>
    <p:extLst>
      <p:ext uri="{BB962C8B-B14F-4D97-AF65-F5344CB8AC3E}">
        <p14:creationId xmlns:p14="http://schemas.microsoft.com/office/powerpoint/2010/main" val="34529615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F3E7A-8031-1440-8D1F-E2E778329013}"/>
              </a:ext>
            </a:extLst>
          </p:cNvPr>
          <p:cNvSpPr>
            <a:spLocks noGrp="1"/>
          </p:cNvSpPr>
          <p:nvPr>
            <p:ph type="title"/>
          </p:nvPr>
        </p:nvSpPr>
        <p:spPr/>
        <p:txBody>
          <a:bodyPr/>
          <a:lstStyle/>
          <a:p>
            <a:r>
              <a:rPr lang="en-US" dirty="0"/>
              <a:t>Thompson Sampling</a:t>
            </a:r>
          </a:p>
        </p:txBody>
      </p:sp>
      <p:sp>
        <p:nvSpPr>
          <p:cNvPr id="3" name="Content Placeholder 2">
            <a:extLst>
              <a:ext uri="{FF2B5EF4-FFF2-40B4-BE49-F238E27FC236}">
                <a16:creationId xmlns:a16="http://schemas.microsoft.com/office/drawing/2014/main" id="{DF9125A7-5AE8-124E-ABC9-4D302A69A8A5}"/>
              </a:ext>
            </a:extLst>
          </p:cNvPr>
          <p:cNvSpPr>
            <a:spLocks noGrp="1"/>
          </p:cNvSpPr>
          <p:nvPr>
            <p:ph idx="1"/>
          </p:nvPr>
        </p:nvSpPr>
        <p:spPr/>
        <p:txBody>
          <a:bodyPr/>
          <a:lstStyle/>
          <a:p>
            <a:r>
              <a:rPr lang="en-IN" dirty="0"/>
              <a:t>In Machine Learning, </a:t>
            </a:r>
            <a:r>
              <a:rPr lang="en-IN" b="1" dirty="0"/>
              <a:t>Thompson sampling</a:t>
            </a:r>
            <a:r>
              <a:rPr lang="en-IN" dirty="0"/>
              <a:t>, named after William R. Thompson, is a heuristic for choosing actions that addresses the exploration-exploitation dilemma in the Multi-Armed-Bandit problem. It consists in choosing the action that maximizes the expected reward with respect to a randomly drawn belief.</a:t>
            </a:r>
          </a:p>
          <a:p>
            <a:r>
              <a:rPr lang="en-IN" dirty="0"/>
              <a:t>Here, We try to recreate the distribution for a particular router in this situation.</a:t>
            </a:r>
            <a:endParaRPr lang="en-US" dirty="0"/>
          </a:p>
        </p:txBody>
      </p:sp>
    </p:spTree>
    <p:extLst>
      <p:ext uri="{BB962C8B-B14F-4D97-AF65-F5344CB8AC3E}">
        <p14:creationId xmlns:p14="http://schemas.microsoft.com/office/powerpoint/2010/main" val="1711659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B46F4-60EF-3B46-8910-4E5CFFBFB4AA}"/>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9589448F-07E4-2A4B-8506-6C0455AA2E68}"/>
              </a:ext>
            </a:extLst>
          </p:cNvPr>
          <p:cNvSpPr>
            <a:spLocks noGrp="1"/>
          </p:cNvSpPr>
          <p:nvPr>
            <p:ph idx="1"/>
          </p:nvPr>
        </p:nvSpPr>
        <p:spPr/>
        <p:txBody>
          <a:bodyPr/>
          <a:lstStyle/>
          <a:p>
            <a:r>
              <a:rPr lang="en-IN" dirty="0"/>
              <a:t>The key problem of current RL systems is the long latency between collection of flow information and generation of actions. In modern data centers with ≥ 10Gbps link speed, to achieve flow-level TO operat- ions, the round-trip latency of actions should be at least sub-millisecond. Without introducing specialized hard- ware, this is unachievable. Using commodity hardware, the processing latency of RL algorithm is a hard limit. Given this constraint, how to scale RL for data center TO? </a:t>
            </a:r>
          </a:p>
          <a:p>
            <a:endParaRPr lang="en-US" dirty="0"/>
          </a:p>
        </p:txBody>
      </p:sp>
    </p:spTree>
    <p:extLst>
      <p:ext uri="{BB962C8B-B14F-4D97-AF65-F5344CB8AC3E}">
        <p14:creationId xmlns:p14="http://schemas.microsoft.com/office/powerpoint/2010/main" val="1700649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D33653-3DAC-2945-AD69-4BC9913126C8}"/>
              </a:ext>
            </a:extLst>
          </p:cNvPr>
          <p:cNvPicPr>
            <a:picLocks noChangeAspect="1"/>
          </p:cNvPicPr>
          <p:nvPr/>
        </p:nvPicPr>
        <p:blipFill>
          <a:blip r:embed="rId2"/>
          <a:stretch>
            <a:fillRect/>
          </a:stretch>
        </p:blipFill>
        <p:spPr>
          <a:xfrm>
            <a:off x="1279825" y="1458930"/>
            <a:ext cx="9632349" cy="4330659"/>
          </a:xfrm>
          <a:prstGeom prst="rect">
            <a:avLst/>
          </a:prstGeom>
        </p:spPr>
      </p:pic>
      <p:sp>
        <p:nvSpPr>
          <p:cNvPr id="4" name="TextBox 3">
            <a:extLst>
              <a:ext uri="{FF2B5EF4-FFF2-40B4-BE49-F238E27FC236}">
                <a16:creationId xmlns:a16="http://schemas.microsoft.com/office/drawing/2014/main" id="{C5ECC63E-76BC-EB48-98F8-8F281845CA3D}"/>
              </a:ext>
            </a:extLst>
          </p:cNvPr>
          <p:cNvSpPr txBox="1"/>
          <p:nvPr/>
        </p:nvSpPr>
        <p:spPr>
          <a:xfrm>
            <a:off x="1279825" y="760288"/>
            <a:ext cx="9632349" cy="369332"/>
          </a:xfrm>
          <a:prstGeom prst="rect">
            <a:avLst/>
          </a:prstGeom>
          <a:noFill/>
        </p:spPr>
        <p:txBody>
          <a:bodyPr wrap="square" rtlCol="0">
            <a:spAutoFit/>
          </a:bodyPr>
          <a:lstStyle/>
          <a:p>
            <a:pPr algn="ctr"/>
            <a:r>
              <a:rPr lang="en-US" b="1" u="sng" dirty="0">
                <a:latin typeface="+mj-lt"/>
              </a:rPr>
              <a:t>Procedure for the Thompson Sampling.</a:t>
            </a:r>
          </a:p>
        </p:txBody>
      </p:sp>
    </p:spTree>
    <p:extLst>
      <p:ext uri="{BB962C8B-B14F-4D97-AF65-F5344CB8AC3E}">
        <p14:creationId xmlns:p14="http://schemas.microsoft.com/office/powerpoint/2010/main" val="27930188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FB2AEB-6D3D-5C4F-AFCC-17D250C43156}"/>
              </a:ext>
            </a:extLst>
          </p:cNvPr>
          <p:cNvPicPr>
            <a:picLocks noChangeAspect="1"/>
          </p:cNvPicPr>
          <p:nvPr/>
        </p:nvPicPr>
        <p:blipFill>
          <a:blip r:embed="rId2"/>
          <a:stretch>
            <a:fillRect/>
          </a:stretch>
        </p:blipFill>
        <p:spPr>
          <a:xfrm>
            <a:off x="1668985" y="2180880"/>
            <a:ext cx="8854029" cy="3092141"/>
          </a:xfrm>
          <a:prstGeom prst="rect">
            <a:avLst/>
          </a:prstGeom>
        </p:spPr>
      </p:pic>
      <p:sp>
        <p:nvSpPr>
          <p:cNvPr id="4" name="TextBox 3">
            <a:extLst>
              <a:ext uri="{FF2B5EF4-FFF2-40B4-BE49-F238E27FC236}">
                <a16:creationId xmlns:a16="http://schemas.microsoft.com/office/drawing/2014/main" id="{F7697D66-332D-C444-943A-2A53653BBA7C}"/>
              </a:ext>
            </a:extLst>
          </p:cNvPr>
          <p:cNvSpPr txBox="1"/>
          <p:nvPr/>
        </p:nvSpPr>
        <p:spPr>
          <a:xfrm>
            <a:off x="1541124" y="893852"/>
            <a:ext cx="8981890" cy="923330"/>
          </a:xfrm>
          <a:prstGeom prst="rect">
            <a:avLst/>
          </a:prstGeom>
          <a:noFill/>
        </p:spPr>
        <p:txBody>
          <a:bodyPr wrap="square" rtlCol="0">
            <a:spAutoFit/>
          </a:bodyPr>
          <a:lstStyle/>
          <a:p>
            <a:r>
              <a:rPr lang="en-US" dirty="0"/>
              <a:t>Lets have a closer look at this complex Reinforcement learning algorithm with the following example. The three lines in the figure shows the optimal router positioning for the particular packet.</a:t>
            </a:r>
          </a:p>
        </p:txBody>
      </p:sp>
    </p:spTree>
    <p:extLst>
      <p:ext uri="{BB962C8B-B14F-4D97-AF65-F5344CB8AC3E}">
        <p14:creationId xmlns:p14="http://schemas.microsoft.com/office/powerpoint/2010/main" val="19052914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66F0DB-3EF8-2F41-A58F-44C88CDA174E}"/>
              </a:ext>
            </a:extLst>
          </p:cNvPr>
          <p:cNvPicPr>
            <a:picLocks noChangeAspect="1"/>
          </p:cNvPicPr>
          <p:nvPr/>
        </p:nvPicPr>
        <p:blipFill>
          <a:blip r:embed="rId2"/>
          <a:stretch>
            <a:fillRect/>
          </a:stretch>
        </p:blipFill>
        <p:spPr>
          <a:xfrm>
            <a:off x="1503451" y="2434001"/>
            <a:ext cx="9185097" cy="3141818"/>
          </a:xfrm>
          <a:prstGeom prst="rect">
            <a:avLst/>
          </a:prstGeom>
        </p:spPr>
      </p:pic>
      <p:sp>
        <p:nvSpPr>
          <p:cNvPr id="4" name="TextBox 3">
            <a:extLst>
              <a:ext uri="{FF2B5EF4-FFF2-40B4-BE49-F238E27FC236}">
                <a16:creationId xmlns:a16="http://schemas.microsoft.com/office/drawing/2014/main" id="{732737AD-FF71-D148-A3ED-CE7052819045}"/>
              </a:ext>
            </a:extLst>
          </p:cNvPr>
          <p:cNvSpPr txBox="1"/>
          <p:nvPr/>
        </p:nvSpPr>
        <p:spPr>
          <a:xfrm>
            <a:off x="1263721" y="1140432"/>
            <a:ext cx="9424827" cy="923330"/>
          </a:xfrm>
          <a:prstGeom prst="rect">
            <a:avLst/>
          </a:prstGeom>
          <a:noFill/>
        </p:spPr>
        <p:txBody>
          <a:bodyPr wrap="square" rtlCol="0">
            <a:spAutoFit/>
          </a:bodyPr>
          <a:lstStyle/>
          <a:p>
            <a:r>
              <a:rPr lang="en-US" dirty="0"/>
              <a:t>Here, for the reference, we will choose some random packets from the data and try to match it with the reference lines shown in the figure. But in real case scenario, we doesn’t have any kind of clue or anything we will just try to get the optimum result for the given packet to the given router.</a:t>
            </a:r>
          </a:p>
        </p:txBody>
      </p:sp>
    </p:spTree>
    <p:extLst>
      <p:ext uri="{BB962C8B-B14F-4D97-AF65-F5344CB8AC3E}">
        <p14:creationId xmlns:p14="http://schemas.microsoft.com/office/powerpoint/2010/main" val="33137540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FC8EC-DD9C-9C46-8695-C746FC97F06D}"/>
              </a:ext>
            </a:extLst>
          </p:cNvPr>
          <p:cNvPicPr>
            <a:picLocks noChangeAspect="1"/>
          </p:cNvPicPr>
          <p:nvPr/>
        </p:nvPicPr>
        <p:blipFill>
          <a:blip r:embed="rId2"/>
          <a:stretch>
            <a:fillRect/>
          </a:stretch>
        </p:blipFill>
        <p:spPr>
          <a:xfrm>
            <a:off x="1068510" y="2085654"/>
            <a:ext cx="10266101" cy="3231214"/>
          </a:xfrm>
          <a:prstGeom prst="rect">
            <a:avLst/>
          </a:prstGeom>
        </p:spPr>
      </p:pic>
      <p:sp>
        <p:nvSpPr>
          <p:cNvPr id="4" name="TextBox 3">
            <a:extLst>
              <a:ext uri="{FF2B5EF4-FFF2-40B4-BE49-F238E27FC236}">
                <a16:creationId xmlns:a16="http://schemas.microsoft.com/office/drawing/2014/main" id="{078295E7-6234-7B43-9082-7EEF09D2AEB4}"/>
              </a:ext>
            </a:extLst>
          </p:cNvPr>
          <p:cNvSpPr txBox="1"/>
          <p:nvPr/>
        </p:nvSpPr>
        <p:spPr>
          <a:xfrm>
            <a:off x="976045" y="1130157"/>
            <a:ext cx="10274157" cy="369332"/>
          </a:xfrm>
          <a:prstGeom prst="rect">
            <a:avLst/>
          </a:prstGeom>
          <a:noFill/>
        </p:spPr>
        <p:txBody>
          <a:bodyPr wrap="square" rtlCol="0">
            <a:spAutoFit/>
          </a:bodyPr>
          <a:lstStyle/>
          <a:p>
            <a:pPr algn="ctr"/>
            <a:r>
              <a:rPr lang="en-US" dirty="0"/>
              <a:t>Similarly for the other one.</a:t>
            </a:r>
          </a:p>
        </p:txBody>
      </p:sp>
    </p:spTree>
    <p:extLst>
      <p:ext uri="{BB962C8B-B14F-4D97-AF65-F5344CB8AC3E}">
        <p14:creationId xmlns:p14="http://schemas.microsoft.com/office/powerpoint/2010/main" val="31799197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8C4934-5607-3B40-83D5-EDE4D01E0601}"/>
              </a:ext>
            </a:extLst>
          </p:cNvPr>
          <p:cNvPicPr>
            <a:picLocks noChangeAspect="1"/>
          </p:cNvPicPr>
          <p:nvPr/>
        </p:nvPicPr>
        <p:blipFill>
          <a:blip r:embed="rId2"/>
          <a:stretch>
            <a:fillRect/>
          </a:stretch>
        </p:blipFill>
        <p:spPr>
          <a:xfrm>
            <a:off x="1458931" y="2242736"/>
            <a:ext cx="9524144" cy="3152984"/>
          </a:xfrm>
          <a:prstGeom prst="rect">
            <a:avLst/>
          </a:prstGeom>
        </p:spPr>
      </p:pic>
      <p:sp>
        <p:nvSpPr>
          <p:cNvPr id="4" name="TextBox 3">
            <a:extLst>
              <a:ext uri="{FF2B5EF4-FFF2-40B4-BE49-F238E27FC236}">
                <a16:creationId xmlns:a16="http://schemas.microsoft.com/office/drawing/2014/main" id="{A7342038-B260-6B4B-8C18-8E72506B6574}"/>
              </a:ext>
            </a:extLst>
          </p:cNvPr>
          <p:cNvSpPr txBox="1"/>
          <p:nvPr/>
        </p:nvSpPr>
        <p:spPr>
          <a:xfrm>
            <a:off x="1582220" y="1222625"/>
            <a:ext cx="9246742" cy="369332"/>
          </a:xfrm>
          <a:prstGeom prst="rect">
            <a:avLst/>
          </a:prstGeom>
          <a:noFill/>
        </p:spPr>
        <p:txBody>
          <a:bodyPr wrap="square" rtlCol="0">
            <a:spAutoFit/>
          </a:bodyPr>
          <a:lstStyle/>
          <a:p>
            <a:pPr algn="ctr"/>
            <a:r>
              <a:rPr lang="en-US" dirty="0"/>
              <a:t>Similarly for the last one.</a:t>
            </a:r>
          </a:p>
        </p:txBody>
      </p:sp>
    </p:spTree>
    <p:extLst>
      <p:ext uri="{BB962C8B-B14F-4D97-AF65-F5344CB8AC3E}">
        <p14:creationId xmlns:p14="http://schemas.microsoft.com/office/powerpoint/2010/main" val="21966389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0718F6-968D-3F42-ADF2-9C8D975F6055}"/>
              </a:ext>
            </a:extLst>
          </p:cNvPr>
          <p:cNvPicPr>
            <a:picLocks noChangeAspect="1"/>
          </p:cNvPicPr>
          <p:nvPr/>
        </p:nvPicPr>
        <p:blipFill>
          <a:blip r:embed="rId2"/>
          <a:stretch>
            <a:fillRect/>
          </a:stretch>
        </p:blipFill>
        <p:spPr>
          <a:xfrm>
            <a:off x="1215774" y="2165349"/>
            <a:ext cx="9760449" cy="3584724"/>
          </a:xfrm>
          <a:prstGeom prst="rect">
            <a:avLst/>
          </a:prstGeom>
        </p:spPr>
      </p:pic>
      <p:sp>
        <p:nvSpPr>
          <p:cNvPr id="4" name="TextBox 3">
            <a:extLst>
              <a:ext uri="{FF2B5EF4-FFF2-40B4-BE49-F238E27FC236}">
                <a16:creationId xmlns:a16="http://schemas.microsoft.com/office/drawing/2014/main" id="{2837E410-FB49-8844-8996-BD8291B28D78}"/>
              </a:ext>
            </a:extLst>
          </p:cNvPr>
          <p:cNvSpPr txBox="1"/>
          <p:nvPr/>
        </p:nvSpPr>
        <p:spPr>
          <a:xfrm>
            <a:off x="1215775" y="1191802"/>
            <a:ext cx="9760449" cy="369332"/>
          </a:xfrm>
          <a:prstGeom prst="rect">
            <a:avLst/>
          </a:prstGeom>
          <a:noFill/>
        </p:spPr>
        <p:txBody>
          <a:bodyPr wrap="square" rtlCol="0">
            <a:spAutoFit/>
          </a:bodyPr>
          <a:lstStyle/>
          <a:p>
            <a:pPr algn="ctr"/>
            <a:r>
              <a:rPr lang="en-US" dirty="0"/>
              <a:t>Now we will try to guess where the means of the following distribution lie</a:t>
            </a:r>
          </a:p>
        </p:txBody>
      </p:sp>
    </p:spTree>
    <p:extLst>
      <p:ext uri="{BB962C8B-B14F-4D97-AF65-F5344CB8AC3E}">
        <p14:creationId xmlns:p14="http://schemas.microsoft.com/office/powerpoint/2010/main" val="10935108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26F063-0EFC-9443-932E-F8B280282033}"/>
              </a:ext>
            </a:extLst>
          </p:cNvPr>
          <p:cNvPicPr>
            <a:picLocks noChangeAspect="1"/>
          </p:cNvPicPr>
          <p:nvPr/>
        </p:nvPicPr>
        <p:blipFill>
          <a:blip r:embed="rId2"/>
          <a:stretch>
            <a:fillRect/>
          </a:stretch>
        </p:blipFill>
        <p:spPr>
          <a:xfrm>
            <a:off x="1393850" y="2568539"/>
            <a:ext cx="9404300" cy="2884064"/>
          </a:xfrm>
          <a:prstGeom prst="rect">
            <a:avLst/>
          </a:prstGeom>
        </p:spPr>
      </p:pic>
      <p:sp>
        <p:nvSpPr>
          <p:cNvPr id="4" name="TextBox 3">
            <a:extLst>
              <a:ext uri="{FF2B5EF4-FFF2-40B4-BE49-F238E27FC236}">
                <a16:creationId xmlns:a16="http://schemas.microsoft.com/office/drawing/2014/main" id="{AD034168-36A0-DF40-AB71-E47F1D0AA642}"/>
              </a:ext>
            </a:extLst>
          </p:cNvPr>
          <p:cNvSpPr txBox="1"/>
          <p:nvPr/>
        </p:nvSpPr>
        <p:spPr>
          <a:xfrm>
            <a:off x="3357937" y="1232899"/>
            <a:ext cx="5476126" cy="923330"/>
          </a:xfrm>
          <a:prstGeom prst="rect">
            <a:avLst/>
          </a:prstGeom>
          <a:noFill/>
        </p:spPr>
        <p:txBody>
          <a:bodyPr wrap="square" rtlCol="0">
            <a:spAutoFit/>
          </a:bodyPr>
          <a:lstStyle/>
          <a:p>
            <a:pPr algn="ctr"/>
            <a:r>
              <a:rPr lang="en-US" dirty="0"/>
              <a:t>Lets assume those as our randomly selected means.</a:t>
            </a:r>
          </a:p>
          <a:p>
            <a:pPr algn="ctr"/>
            <a:r>
              <a:rPr lang="en-US" dirty="0"/>
              <a:t>Here green gives the largest return.</a:t>
            </a:r>
          </a:p>
          <a:p>
            <a:pPr algn="ctr"/>
            <a:r>
              <a:rPr lang="en-US" dirty="0"/>
              <a:t>So Green is adjusted as follows.</a:t>
            </a:r>
          </a:p>
        </p:txBody>
      </p:sp>
    </p:spTree>
    <p:extLst>
      <p:ext uri="{BB962C8B-B14F-4D97-AF65-F5344CB8AC3E}">
        <p14:creationId xmlns:p14="http://schemas.microsoft.com/office/powerpoint/2010/main" val="2273568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E8F45A-4CA3-0449-B37C-11D70C382799}"/>
              </a:ext>
            </a:extLst>
          </p:cNvPr>
          <p:cNvPicPr>
            <a:picLocks noChangeAspect="1"/>
          </p:cNvPicPr>
          <p:nvPr/>
        </p:nvPicPr>
        <p:blipFill>
          <a:blip r:embed="rId2"/>
          <a:stretch>
            <a:fillRect/>
          </a:stretch>
        </p:blipFill>
        <p:spPr>
          <a:xfrm>
            <a:off x="1777333" y="780836"/>
            <a:ext cx="8637333" cy="2884483"/>
          </a:xfrm>
          <a:prstGeom prst="rect">
            <a:avLst/>
          </a:prstGeom>
        </p:spPr>
      </p:pic>
      <p:pic>
        <p:nvPicPr>
          <p:cNvPr id="9" name="Picture 8">
            <a:extLst>
              <a:ext uri="{FF2B5EF4-FFF2-40B4-BE49-F238E27FC236}">
                <a16:creationId xmlns:a16="http://schemas.microsoft.com/office/drawing/2014/main" id="{BB7099AC-2A27-8546-BACE-816B26E0CDD4}"/>
              </a:ext>
            </a:extLst>
          </p:cNvPr>
          <p:cNvPicPr>
            <a:picLocks noChangeAspect="1"/>
          </p:cNvPicPr>
          <p:nvPr/>
        </p:nvPicPr>
        <p:blipFill>
          <a:blip r:embed="rId3"/>
          <a:stretch>
            <a:fillRect/>
          </a:stretch>
        </p:blipFill>
        <p:spPr>
          <a:xfrm>
            <a:off x="1972542" y="3817462"/>
            <a:ext cx="8003665" cy="2379062"/>
          </a:xfrm>
          <a:prstGeom prst="rect">
            <a:avLst/>
          </a:prstGeom>
        </p:spPr>
      </p:pic>
    </p:spTree>
    <p:extLst>
      <p:ext uri="{BB962C8B-B14F-4D97-AF65-F5344CB8AC3E}">
        <p14:creationId xmlns:p14="http://schemas.microsoft.com/office/powerpoint/2010/main" val="32967992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F9F3C5-139D-7F4E-B138-0A0CA122E542}"/>
              </a:ext>
            </a:extLst>
          </p:cNvPr>
          <p:cNvPicPr>
            <a:picLocks noChangeAspect="1"/>
          </p:cNvPicPr>
          <p:nvPr/>
        </p:nvPicPr>
        <p:blipFill>
          <a:blip r:embed="rId2"/>
          <a:stretch>
            <a:fillRect/>
          </a:stretch>
        </p:blipFill>
        <p:spPr>
          <a:xfrm>
            <a:off x="1243173" y="2824564"/>
            <a:ext cx="9914562" cy="2689755"/>
          </a:xfrm>
          <a:prstGeom prst="rect">
            <a:avLst/>
          </a:prstGeom>
        </p:spPr>
      </p:pic>
      <p:sp>
        <p:nvSpPr>
          <p:cNvPr id="4" name="TextBox 3">
            <a:extLst>
              <a:ext uri="{FF2B5EF4-FFF2-40B4-BE49-F238E27FC236}">
                <a16:creationId xmlns:a16="http://schemas.microsoft.com/office/drawing/2014/main" id="{46C763E5-FA84-3741-AFAD-9D2BFA4A0360}"/>
              </a:ext>
            </a:extLst>
          </p:cNvPr>
          <p:cNvSpPr txBox="1"/>
          <p:nvPr/>
        </p:nvSpPr>
        <p:spPr>
          <a:xfrm>
            <a:off x="2537717" y="1191802"/>
            <a:ext cx="6626831" cy="1200329"/>
          </a:xfrm>
          <a:prstGeom prst="rect">
            <a:avLst/>
          </a:prstGeom>
          <a:noFill/>
        </p:spPr>
        <p:txBody>
          <a:bodyPr wrap="square" rtlCol="0">
            <a:spAutoFit/>
          </a:bodyPr>
          <a:lstStyle/>
          <a:p>
            <a:pPr algn="ctr"/>
            <a:r>
              <a:rPr lang="en-US" dirty="0"/>
              <a:t>Now these are our randomly selected means.</a:t>
            </a:r>
          </a:p>
          <a:p>
            <a:pPr algn="ctr"/>
            <a:r>
              <a:rPr lang="en-US" dirty="0"/>
              <a:t>Here yellow gives the largest return.</a:t>
            </a:r>
          </a:p>
          <a:p>
            <a:pPr algn="ctr"/>
            <a:r>
              <a:rPr lang="en-US" dirty="0"/>
              <a:t>So Yellow is adjusted as follows.</a:t>
            </a:r>
          </a:p>
          <a:p>
            <a:endParaRPr lang="en-US" dirty="0"/>
          </a:p>
        </p:txBody>
      </p:sp>
    </p:spTree>
    <p:extLst>
      <p:ext uri="{BB962C8B-B14F-4D97-AF65-F5344CB8AC3E}">
        <p14:creationId xmlns:p14="http://schemas.microsoft.com/office/powerpoint/2010/main" val="19174935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8955FE-3F05-6640-B84F-02E5E1553B40}"/>
              </a:ext>
            </a:extLst>
          </p:cNvPr>
          <p:cNvPicPr>
            <a:picLocks noChangeAspect="1"/>
          </p:cNvPicPr>
          <p:nvPr/>
        </p:nvPicPr>
        <p:blipFill>
          <a:blip r:embed="rId2"/>
          <a:stretch>
            <a:fillRect/>
          </a:stretch>
        </p:blipFill>
        <p:spPr>
          <a:xfrm>
            <a:off x="1512265" y="3104127"/>
            <a:ext cx="9167467" cy="2660228"/>
          </a:xfrm>
          <a:prstGeom prst="rect">
            <a:avLst/>
          </a:prstGeom>
        </p:spPr>
      </p:pic>
      <p:sp>
        <p:nvSpPr>
          <p:cNvPr id="4" name="TextBox 3">
            <a:extLst>
              <a:ext uri="{FF2B5EF4-FFF2-40B4-BE49-F238E27FC236}">
                <a16:creationId xmlns:a16="http://schemas.microsoft.com/office/drawing/2014/main" id="{5C793F95-708B-C04A-9271-D862F99FB509}"/>
              </a:ext>
            </a:extLst>
          </p:cNvPr>
          <p:cNvSpPr txBox="1"/>
          <p:nvPr/>
        </p:nvSpPr>
        <p:spPr>
          <a:xfrm>
            <a:off x="1868183" y="1777429"/>
            <a:ext cx="8455632" cy="646331"/>
          </a:xfrm>
          <a:prstGeom prst="rect">
            <a:avLst/>
          </a:prstGeom>
          <a:noFill/>
        </p:spPr>
        <p:txBody>
          <a:bodyPr wrap="square" rtlCol="0">
            <a:spAutoFit/>
          </a:bodyPr>
          <a:lstStyle/>
          <a:p>
            <a:r>
              <a:rPr lang="en-US" dirty="0"/>
              <a:t>The following process will be done many times such that one of the following router’s distribution dominates the other.</a:t>
            </a:r>
          </a:p>
        </p:txBody>
      </p:sp>
    </p:spTree>
    <p:extLst>
      <p:ext uri="{BB962C8B-B14F-4D97-AF65-F5344CB8AC3E}">
        <p14:creationId xmlns:p14="http://schemas.microsoft.com/office/powerpoint/2010/main" val="36523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42A7E7-493D-894B-9358-4D3009F59CCB}"/>
              </a:ext>
            </a:extLst>
          </p:cNvPr>
          <p:cNvSpPr txBox="1"/>
          <p:nvPr/>
        </p:nvSpPr>
        <p:spPr>
          <a:xfrm>
            <a:off x="883578" y="780836"/>
            <a:ext cx="10428269" cy="1754326"/>
          </a:xfrm>
          <a:prstGeom prst="rect">
            <a:avLst/>
          </a:prstGeom>
          <a:noFill/>
        </p:spPr>
        <p:txBody>
          <a:bodyPr wrap="square" rtlCol="0">
            <a:spAutoFit/>
          </a:bodyPr>
          <a:lstStyle/>
          <a:p>
            <a:r>
              <a:rPr lang="en-IN" dirty="0"/>
              <a:t>We design ATOM as a two-level system, mimicking the Peripheral and Central Nervous Systems in animals. As shown in Figure. Peripheral Systems (PS) run on all end-hosts, collect flow information, and make TO decisions locally with minimal delay for short flows. Central System (CS) makes individual TO decisions for long flows that can tolerate longer processing delays. Furthermore, PS’s decisions are informed by the CS where global traffic information are aggregated and processed. </a:t>
            </a:r>
          </a:p>
          <a:p>
            <a:endParaRPr lang="en-US" dirty="0"/>
          </a:p>
        </p:txBody>
      </p:sp>
      <p:pic>
        <p:nvPicPr>
          <p:cNvPr id="4" name="Picture 3">
            <a:extLst>
              <a:ext uri="{FF2B5EF4-FFF2-40B4-BE49-F238E27FC236}">
                <a16:creationId xmlns:a16="http://schemas.microsoft.com/office/drawing/2014/main" id="{F9FB5361-2D34-EE4A-A382-07D0EA50634B}"/>
              </a:ext>
            </a:extLst>
          </p:cNvPr>
          <p:cNvPicPr>
            <a:picLocks noChangeAspect="1"/>
          </p:cNvPicPr>
          <p:nvPr/>
        </p:nvPicPr>
        <p:blipFill>
          <a:blip r:embed="rId2"/>
          <a:stretch>
            <a:fillRect/>
          </a:stretch>
        </p:blipFill>
        <p:spPr>
          <a:xfrm>
            <a:off x="2655941" y="2461303"/>
            <a:ext cx="6489700" cy="3086100"/>
          </a:xfrm>
          <a:prstGeom prst="rect">
            <a:avLst/>
          </a:prstGeom>
        </p:spPr>
      </p:pic>
      <p:sp>
        <p:nvSpPr>
          <p:cNvPr id="5" name="TextBox 4">
            <a:extLst>
              <a:ext uri="{FF2B5EF4-FFF2-40B4-BE49-F238E27FC236}">
                <a16:creationId xmlns:a16="http://schemas.microsoft.com/office/drawing/2014/main" id="{9B6B2C02-E48A-BA43-B6E8-B762F900FF27}"/>
              </a:ext>
            </a:extLst>
          </p:cNvPr>
          <p:cNvSpPr txBox="1"/>
          <p:nvPr/>
        </p:nvSpPr>
        <p:spPr>
          <a:xfrm>
            <a:off x="2907587" y="5707832"/>
            <a:ext cx="5743254"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Figure:  ATOM Design Overview.</a:t>
            </a:r>
          </a:p>
        </p:txBody>
      </p:sp>
    </p:spTree>
    <p:extLst>
      <p:ext uri="{BB962C8B-B14F-4D97-AF65-F5344CB8AC3E}">
        <p14:creationId xmlns:p14="http://schemas.microsoft.com/office/powerpoint/2010/main" val="589563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AA53B6-360F-DB44-8E7D-8ECF9F8E1813}"/>
              </a:ext>
            </a:extLst>
          </p:cNvPr>
          <p:cNvPicPr>
            <a:picLocks noChangeAspect="1"/>
          </p:cNvPicPr>
          <p:nvPr/>
        </p:nvPicPr>
        <p:blipFill>
          <a:blip r:embed="rId2"/>
          <a:stretch>
            <a:fillRect/>
          </a:stretch>
        </p:blipFill>
        <p:spPr>
          <a:xfrm>
            <a:off x="1056564" y="2993396"/>
            <a:ext cx="10078871" cy="2657271"/>
          </a:xfrm>
          <a:prstGeom prst="rect">
            <a:avLst/>
          </a:prstGeom>
        </p:spPr>
      </p:pic>
      <p:sp>
        <p:nvSpPr>
          <p:cNvPr id="4" name="TextBox 3">
            <a:extLst>
              <a:ext uri="{FF2B5EF4-FFF2-40B4-BE49-F238E27FC236}">
                <a16:creationId xmlns:a16="http://schemas.microsoft.com/office/drawing/2014/main" id="{693A2226-4E0E-B346-8219-D15D3C88359C}"/>
              </a:ext>
            </a:extLst>
          </p:cNvPr>
          <p:cNvSpPr txBox="1"/>
          <p:nvPr/>
        </p:nvSpPr>
        <p:spPr>
          <a:xfrm>
            <a:off x="2137025" y="1335640"/>
            <a:ext cx="8291245" cy="1200329"/>
          </a:xfrm>
          <a:prstGeom prst="rect">
            <a:avLst/>
          </a:prstGeom>
          <a:noFill/>
        </p:spPr>
        <p:txBody>
          <a:bodyPr wrap="square" rtlCol="0">
            <a:spAutoFit/>
          </a:bodyPr>
          <a:lstStyle/>
          <a:p>
            <a:pPr algn="ctr"/>
            <a:r>
              <a:rPr lang="en-US" dirty="0"/>
              <a:t>Here the distribution of the yellow one dominated the other . . .</a:t>
            </a:r>
          </a:p>
          <a:p>
            <a:pPr algn="ctr"/>
            <a:r>
              <a:rPr lang="en-US" dirty="0"/>
              <a:t>In this case, So Yellow one the ideal router for the particular data flow.</a:t>
            </a:r>
          </a:p>
          <a:p>
            <a:pPr algn="ctr"/>
            <a:r>
              <a:rPr lang="en-US" dirty="0"/>
              <a:t>As the Thompson Sampling uses the distribution curve as reference, So we can say that this is a probabilistic method reinforcement learning.</a:t>
            </a:r>
          </a:p>
        </p:txBody>
      </p:sp>
    </p:spTree>
    <p:extLst>
      <p:ext uri="{BB962C8B-B14F-4D97-AF65-F5344CB8AC3E}">
        <p14:creationId xmlns:p14="http://schemas.microsoft.com/office/powerpoint/2010/main" val="40053220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4373F-09CD-E642-9611-479473156E82}"/>
              </a:ext>
            </a:extLst>
          </p:cNvPr>
          <p:cNvSpPr>
            <a:spLocks noGrp="1"/>
          </p:cNvSpPr>
          <p:nvPr>
            <p:ph type="title"/>
          </p:nvPr>
        </p:nvSpPr>
        <p:spPr/>
        <p:txBody>
          <a:bodyPr/>
          <a:lstStyle/>
          <a:p>
            <a:r>
              <a:rPr lang="en-US" dirty="0"/>
              <a:t>Implementation</a:t>
            </a:r>
          </a:p>
        </p:txBody>
      </p:sp>
      <p:sp>
        <p:nvSpPr>
          <p:cNvPr id="3" name="Content Placeholder 2">
            <a:extLst>
              <a:ext uri="{FF2B5EF4-FFF2-40B4-BE49-F238E27FC236}">
                <a16:creationId xmlns:a16="http://schemas.microsoft.com/office/drawing/2014/main" id="{DE41929A-CC5D-2F41-B10E-94091DF8F36F}"/>
              </a:ext>
            </a:extLst>
          </p:cNvPr>
          <p:cNvSpPr>
            <a:spLocks noGrp="1"/>
          </p:cNvSpPr>
          <p:nvPr>
            <p:ph idx="1"/>
          </p:nvPr>
        </p:nvSpPr>
        <p:spPr>
          <a:xfrm>
            <a:off x="1295401" y="2556932"/>
            <a:ext cx="9759592" cy="3597288"/>
          </a:xfrm>
        </p:spPr>
        <p:txBody>
          <a:bodyPr>
            <a:noAutofit/>
          </a:bodyPr>
          <a:lstStyle/>
          <a:p>
            <a:r>
              <a:rPr lang="en-IN" sz="1900" dirty="0"/>
              <a:t>We have implemented the code in python and used libraries that are built into the python to make our task easier. </a:t>
            </a:r>
          </a:p>
          <a:p>
            <a:r>
              <a:rPr lang="en-IN" sz="1900" dirty="0"/>
              <a:t>First, we have searched for the dataset for a data center and finally got one, which describes the following: </a:t>
            </a:r>
          </a:p>
          <a:p>
            <a:r>
              <a:rPr lang="en-IN" sz="1900" dirty="0"/>
              <a:t>It is a routing table from one PARTICULAR IP to another IP via data center having 10 routers. </a:t>
            </a:r>
          </a:p>
          <a:p>
            <a:r>
              <a:rPr lang="en-IN" sz="1900" dirty="0"/>
              <a:t>It has the 10,000 packet routing history of that particular transaction. </a:t>
            </a:r>
          </a:p>
          <a:p>
            <a:r>
              <a:rPr lang="en-IN" sz="1900" dirty="0"/>
              <a:t>Now, We have given a priority for each packet and sorted them based on the priority by using a Priority Queue. We sent the resulting dataset to our Central System that decides whether it is a small data flow or large data flow depending on the size of packet. Here, we used sorting technique to do so namely </a:t>
            </a:r>
            <a:r>
              <a:rPr lang="en-IN" sz="1900" b="1" dirty="0"/>
              <a:t>merge sort. </a:t>
            </a:r>
            <a:r>
              <a:rPr lang="en-IN" sz="1900" dirty="0"/>
              <a:t>Sorted it in ascending order and given the preference to shorter data.</a:t>
            </a:r>
          </a:p>
        </p:txBody>
      </p:sp>
    </p:spTree>
    <p:extLst>
      <p:ext uri="{BB962C8B-B14F-4D97-AF65-F5344CB8AC3E}">
        <p14:creationId xmlns:p14="http://schemas.microsoft.com/office/powerpoint/2010/main" val="17986400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23C518-24E0-4B4B-A8EB-6E3A7604C15C}"/>
              </a:ext>
            </a:extLst>
          </p:cNvPr>
          <p:cNvSpPr txBox="1"/>
          <p:nvPr/>
        </p:nvSpPr>
        <p:spPr>
          <a:xfrm>
            <a:off x="1940103" y="2690336"/>
            <a:ext cx="8311793" cy="1477328"/>
          </a:xfrm>
          <a:prstGeom prst="rect">
            <a:avLst/>
          </a:prstGeom>
          <a:noFill/>
        </p:spPr>
        <p:txBody>
          <a:bodyPr wrap="square" rtlCol="0">
            <a:spAutoFit/>
          </a:bodyPr>
          <a:lstStyle/>
          <a:p>
            <a:pPr algn="ctr"/>
            <a:r>
              <a:rPr lang="en-IN" dirty="0"/>
              <a:t>The code for this project is in GitHub.</a:t>
            </a:r>
            <a:br>
              <a:rPr lang="en-IN" dirty="0"/>
            </a:br>
            <a:r>
              <a:rPr lang="en-IN" dirty="0"/>
              <a:t>Link: </a:t>
            </a:r>
            <a:r>
              <a:rPr lang="en-IN" dirty="0">
                <a:hlinkClick r:id="rId2"/>
              </a:rPr>
              <a:t>https://github.com/surya1304/CN_Project </a:t>
            </a:r>
            <a:endParaRPr lang="en-IN" dirty="0"/>
          </a:p>
          <a:p>
            <a:pPr algn="ctr"/>
            <a:r>
              <a:rPr lang="en-IN" dirty="0">
                <a:effectLst/>
              </a:rPr>
              <a:t>Here </a:t>
            </a:r>
            <a:r>
              <a:rPr lang="en-IN" dirty="0"/>
              <a:t>just the results are shown.</a:t>
            </a:r>
          </a:p>
          <a:p>
            <a:pPr algn="ctr"/>
            <a:r>
              <a:rPr lang="en-IN" dirty="0">
                <a:effectLst/>
              </a:rPr>
              <a:t>Future work of converting this Machine learning Model into a Deep Learning Model is in progress.</a:t>
            </a:r>
          </a:p>
        </p:txBody>
      </p:sp>
    </p:spTree>
    <p:extLst>
      <p:ext uri="{BB962C8B-B14F-4D97-AF65-F5344CB8AC3E}">
        <p14:creationId xmlns:p14="http://schemas.microsoft.com/office/powerpoint/2010/main" val="23486777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AA14D4-CA4C-2D4A-BC2B-1AF02775D41E}"/>
              </a:ext>
            </a:extLst>
          </p:cNvPr>
          <p:cNvPicPr>
            <a:picLocks noChangeAspect="1"/>
          </p:cNvPicPr>
          <p:nvPr/>
        </p:nvPicPr>
        <p:blipFill>
          <a:blip r:embed="rId2"/>
          <a:stretch>
            <a:fillRect/>
          </a:stretch>
        </p:blipFill>
        <p:spPr>
          <a:xfrm>
            <a:off x="2908121" y="1386473"/>
            <a:ext cx="6375757" cy="4510078"/>
          </a:xfrm>
          <a:prstGeom prst="rect">
            <a:avLst/>
          </a:prstGeom>
        </p:spPr>
      </p:pic>
      <p:sp>
        <p:nvSpPr>
          <p:cNvPr id="4" name="TextBox 3">
            <a:extLst>
              <a:ext uri="{FF2B5EF4-FFF2-40B4-BE49-F238E27FC236}">
                <a16:creationId xmlns:a16="http://schemas.microsoft.com/office/drawing/2014/main" id="{A6FFF431-9512-4047-AF17-82D6A06DDCBE}"/>
              </a:ext>
            </a:extLst>
          </p:cNvPr>
          <p:cNvSpPr txBox="1"/>
          <p:nvPr/>
        </p:nvSpPr>
        <p:spPr>
          <a:xfrm>
            <a:off x="1585645" y="1017141"/>
            <a:ext cx="9020710" cy="369332"/>
          </a:xfrm>
          <a:prstGeom prst="rect">
            <a:avLst/>
          </a:prstGeom>
          <a:noFill/>
        </p:spPr>
        <p:txBody>
          <a:bodyPr wrap="square" rtlCol="0">
            <a:spAutoFit/>
          </a:bodyPr>
          <a:lstStyle/>
          <a:p>
            <a:pPr algn="ctr"/>
            <a:r>
              <a:rPr lang="en-US" dirty="0"/>
              <a:t>This is the result of the short data flows using random forest and k-means clustering algorithm.</a:t>
            </a:r>
          </a:p>
        </p:txBody>
      </p:sp>
    </p:spTree>
    <p:extLst>
      <p:ext uri="{BB962C8B-B14F-4D97-AF65-F5344CB8AC3E}">
        <p14:creationId xmlns:p14="http://schemas.microsoft.com/office/powerpoint/2010/main" val="39580105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1F2924-1FCB-B243-88CB-2FAA20F39988}"/>
              </a:ext>
            </a:extLst>
          </p:cNvPr>
          <p:cNvPicPr>
            <a:picLocks noChangeAspect="1"/>
          </p:cNvPicPr>
          <p:nvPr/>
        </p:nvPicPr>
        <p:blipFill>
          <a:blip r:embed="rId2"/>
          <a:stretch>
            <a:fillRect/>
          </a:stretch>
        </p:blipFill>
        <p:spPr>
          <a:xfrm>
            <a:off x="917968" y="2855503"/>
            <a:ext cx="4527336" cy="3162310"/>
          </a:xfrm>
          <a:prstGeom prst="rect">
            <a:avLst/>
          </a:prstGeom>
        </p:spPr>
      </p:pic>
      <p:pic>
        <p:nvPicPr>
          <p:cNvPr id="5" name="Picture 4">
            <a:extLst>
              <a:ext uri="{FF2B5EF4-FFF2-40B4-BE49-F238E27FC236}">
                <a16:creationId xmlns:a16="http://schemas.microsoft.com/office/drawing/2014/main" id="{054A67E9-DECC-194C-9A6B-DDF6BFC0B7D0}"/>
              </a:ext>
            </a:extLst>
          </p:cNvPr>
          <p:cNvPicPr>
            <a:picLocks noChangeAspect="1"/>
          </p:cNvPicPr>
          <p:nvPr/>
        </p:nvPicPr>
        <p:blipFill>
          <a:blip r:embed="rId3"/>
          <a:stretch>
            <a:fillRect/>
          </a:stretch>
        </p:blipFill>
        <p:spPr>
          <a:xfrm>
            <a:off x="5649146" y="2855503"/>
            <a:ext cx="5724347" cy="3175669"/>
          </a:xfrm>
          <a:prstGeom prst="rect">
            <a:avLst/>
          </a:prstGeom>
        </p:spPr>
      </p:pic>
      <p:sp>
        <p:nvSpPr>
          <p:cNvPr id="6" name="TextBox 5">
            <a:extLst>
              <a:ext uri="{FF2B5EF4-FFF2-40B4-BE49-F238E27FC236}">
                <a16:creationId xmlns:a16="http://schemas.microsoft.com/office/drawing/2014/main" id="{A98B80F7-0918-EF41-BFAD-8A399BAD192D}"/>
              </a:ext>
            </a:extLst>
          </p:cNvPr>
          <p:cNvSpPr txBox="1"/>
          <p:nvPr/>
        </p:nvSpPr>
        <p:spPr>
          <a:xfrm>
            <a:off x="1027416" y="842481"/>
            <a:ext cx="10253609" cy="1477328"/>
          </a:xfrm>
          <a:prstGeom prst="rect">
            <a:avLst/>
          </a:prstGeom>
          <a:noFill/>
        </p:spPr>
        <p:txBody>
          <a:bodyPr wrap="square" rtlCol="0">
            <a:spAutoFit/>
          </a:bodyPr>
          <a:lstStyle/>
          <a:p>
            <a:r>
              <a:rPr lang="en-US" dirty="0"/>
              <a:t>The Results of the Thompson Sampling.</a:t>
            </a:r>
          </a:p>
          <a:p>
            <a:pPr marL="285750" indent="-285750">
              <a:buFont typeface="Arial" panose="020B0604020202020204" pitchFamily="34" charset="0"/>
              <a:buChar char="•"/>
            </a:pPr>
            <a:r>
              <a:rPr lang="en-US" dirty="0"/>
              <a:t>First is that the 5</a:t>
            </a:r>
            <a:r>
              <a:rPr lang="en-US" baseline="30000" dirty="0"/>
              <a:t>th</a:t>
            </a:r>
            <a:r>
              <a:rPr lang="en-US" dirty="0"/>
              <a:t> one(as in python indexing start from 0) is the best routing path for the given long data flow.</a:t>
            </a:r>
          </a:p>
          <a:p>
            <a:pPr marL="285750" indent="-285750">
              <a:buFont typeface="Arial" panose="020B0604020202020204" pitchFamily="34" charset="0"/>
              <a:buChar char="•"/>
            </a:pPr>
            <a:r>
              <a:rPr lang="en-US" dirty="0"/>
              <a:t>Second, shows that the total reward of 2589 out of 10000 which is 25.89% of the output.</a:t>
            </a:r>
          </a:p>
          <a:p>
            <a:pPr marL="285750" indent="-285750">
              <a:buFont typeface="Arial" panose="020B0604020202020204" pitchFamily="34" charset="0"/>
              <a:buChar char="•"/>
            </a:pPr>
            <a:r>
              <a:rPr lang="en-US" b="1" u="sng" dirty="0"/>
              <a:t>Note: </a:t>
            </a:r>
            <a:r>
              <a:rPr lang="en-US" dirty="0"/>
              <a:t>As the values are generated randomly the total reward may change each time we execute it. But its mean value will be around 2500 or 25%.</a:t>
            </a:r>
            <a:endParaRPr lang="en-US" b="1" u="sng" dirty="0"/>
          </a:p>
        </p:txBody>
      </p:sp>
    </p:spTree>
    <p:extLst>
      <p:ext uri="{BB962C8B-B14F-4D97-AF65-F5344CB8AC3E}">
        <p14:creationId xmlns:p14="http://schemas.microsoft.com/office/powerpoint/2010/main" val="24713816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DC2272-DC36-3847-A93E-FB81A2A43092}"/>
              </a:ext>
            </a:extLst>
          </p:cNvPr>
          <p:cNvSpPr txBox="1"/>
          <p:nvPr/>
        </p:nvSpPr>
        <p:spPr>
          <a:xfrm>
            <a:off x="1878458" y="2736502"/>
            <a:ext cx="8435083" cy="1384995"/>
          </a:xfrm>
          <a:prstGeom prst="rect">
            <a:avLst/>
          </a:prstGeom>
          <a:noFill/>
        </p:spPr>
        <p:txBody>
          <a:bodyPr wrap="square" rtlCol="0">
            <a:spAutoFit/>
          </a:bodyPr>
          <a:lstStyle/>
          <a:p>
            <a:r>
              <a:rPr lang="en-US" sz="2800" dirty="0"/>
              <a:t>As this Project is for data centers, I can’t prove it practically but I am sure that my code will work as solid as it sounds in the real world as well.</a:t>
            </a:r>
          </a:p>
        </p:txBody>
      </p:sp>
    </p:spTree>
    <p:extLst>
      <p:ext uri="{BB962C8B-B14F-4D97-AF65-F5344CB8AC3E}">
        <p14:creationId xmlns:p14="http://schemas.microsoft.com/office/powerpoint/2010/main" val="9059743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8F05B-B549-5A40-8568-182B92450236}"/>
              </a:ext>
            </a:extLst>
          </p:cNvPr>
          <p:cNvSpPr>
            <a:spLocks noGrp="1"/>
          </p:cNvSpPr>
          <p:nvPr>
            <p:ph type="title"/>
          </p:nvPr>
        </p:nvSpPr>
        <p:spPr/>
        <p:txBody>
          <a:bodyPr/>
          <a:lstStyle/>
          <a:p>
            <a:r>
              <a:rPr lang="en-US" dirty="0"/>
              <a:t>Thank You, Hope you like it!</a:t>
            </a:r>
            <a:br>
              <a:rPr lang="en-US" dirty="0"/>
            </a:br>
            <a:r>
              <a:rPr lang="en-US" dirty="0"/>
              <a:t>A special thanks to </a:t>
            </a:r>
            <a:r>
              <a:rPr lang="en-US" b="1" u="sng" dirty="0">
                <a:latin typeface="Arial Narrow" panose="020B0604020202020204" pitchFamily="34" charset="0"/>
                <a:cs typeface="Arial Narrow" panose="020B0604020202020204" pitchFamily="34" charset="0"/>
              </a:rPr>
              <a:t>Rahul Pandya</a:t>
            </a:r>
            <a:r>
              <a:rPr lang="en-US" b="1" dirty="0"/>
              <a:t> </a:t>
            </a:r>
            <a:r>
              <a:rPr lang="en-US" dirty="0"/>
              <a:t>sir, for giving the freedom to select the project and motivating us for making this project, a successful one.</a:t>
            </a:r>
          </a:p>
        </p:txBody>
      </p:sp>
      <p:sp>
        <p:nvSpPr>
          <p:cNvPr id="3" name="Text Placeholder 2">
            <a:extLst>
              <a:ext uri="{FF2B5EF4-FFF2-40B4-BE49-F238E27FC236}">
                <a16:creationId xmlns:a16="http://schemas.microsoft.com/office/drawing/2014/main" id="{47FEC00D-4341-8D4C-BC65-A9C0D82515B9}"/>
              </a:ext>
            </a:extLst>
          </p:cNvPr>
          <p:cNvSpPr>
            <a:spLocks noGrp="1"/>
          </p:cNvSpPr>
          <p:nvPr>
            <p:ph type="body" idx="1"/>
          </p:nvPr>
        </p:nvSpPr>
        <p:spPr/>
        <p:txBody>
          <a:bodyPr/>
          <a:lstStyle/>
          <a:p>
            <a:r>
              <a:rPr lang="en-US" dirty="0"/>
              <a:t>Feel free to share your thoughts and improvements that can be done in this project.</a:t>
            </a:r>
          </a:p>
        </p:txBody>
      </p:sp>
    </p:spTree>
    <p:extLst>
      <p:ext uri="{BB962C8B-B14F-4D97-AF65-F5344CB8AC3E}">
        <p14:creationId xmlns:p14="http://schemas.microsoft.com/office/powerpoint/2010/main" val="2285604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11A8AF-E0DE-FD4F-A1B7-58B035E8840D}"/>
              </a:ext>
            </a:extLst>
          </p:cNvPr>
          <p:cNvSpPr txBox="1"/>
          <p:nvPr/>
        </p:nvSpPr>
        <p:spPr>
          <a:xfrm>
            <a:off x="986319" y="863029"/>
            <a:ext cx="10120045" cy="461665"/>
          </a:xfrm>
          <a:prstGeom prst="rect">
            <a:avLst/>
          </a:prstGeom>
          <a:noFill/>
        </p:spPr>
        <p:txBody>
          <a:bodyPr wrap="square" rtlCol="0">
            <a:spAutoFit/>
          </a:bodyPr>
          <a:lstStyle/>
          <a:p>
            <a:pPr algn="ctr"/>
            <a:r>
              <a:rPr lang="en-US" sz="2400" b="1" dirty="0">
                <a:latin typeface="+mj-lt"/>
                <a:ea typeface="Apple Color Emoji" pitchFamily="2" charset="0"/>
                <a:cs typeface="Arial Black" panose="020B0604020202020204" pitchFamily="34" charset="0"/>
              </a:rPr>
              <a:t>Peripheral System</a:t>
            </a:r>
          </a:p>
        </p:txBody>
      </p:sp>
      <p:sp>
        <p:nvSpPr>
          <p:cNvPr id="4" name="TextBox 3">
            <a:extLst>
              <a:ext uri="{FF2B5EF4-FFF2-40B4-BE49-F238E27FC236}">
                <a16:creationId xmlns:a16="http://schemas.microsoft.com/office/drawing/2014/main" id="{A0ABD2C8-B199-904A-AE5D-ACDFCC197D7B}"/>
              </a:ext>
            </a:extLst>
          </p:cNvPr>
          <p:cNvSpPr txBox="1"/>
          <p:nvPr/>
        </p:nvSpPr>
        <p:spPr>
          <a:xfrm>
            <a:off x="842481" y="1324694"/>
            <a:ext cx="10363200" cy="2308324"/>
          </a:xfrm>
          <a:prstGeom prst="rect">
            <a:avLst/>
          </a:prstGeom>
          <a:noFill/>
        </p:spPr>
        <p:txBody>
          <a:bodyPr wrap="square" rtlCol="0">
            <a:spAutoFit/>
          </a:bodyPr>
          <a:lstStyle/>
          <a:p>
            <a:r>
              <a:rPr lang="en-IN" dirty="0"/>
              <a:t>The key to ATOM’s scalability is to enable PS to make globally informed TO decisions on short flows </a:t>
            </a:r>
            <a:r>
              <a:rPr lang="en-IN" dirty="0" err="1"/>
              <a:t>withonly</a:t>
            </a:r>
            <a:r>
              <a:rPr lang="en-IN" dirty="0"/>
              <a:t> local information. PS has two modules: an enforcement module and a monitoring module </a:t>
            </a:r>
          </a:p>
          <a:p>
            <a:endParaRPr lang="en-US" dirty="0"/>
          </a:p>
          <a:p>
            <a:r>
              <a:rPr lang="en-IN" b="1" dirty="0"/>
              <a:t>Enforcement module </a:t>
            </a:r>
            <a:r>
              <a:rPr lang="en-IN" dirty="0"/>
              <a:t>to achieve the above goal, we adopt Multi-Level Feedback Queueing. Specifically, PS performs packet tagging in the DSCP field of IP packets attach end-host as shown in Figure. There are K priorities, Pi,1≤i≤K, and (K−1) demotion thresholds, αj,1≤ j≤K−1. W e configure all the switches to perform strict priority queueing based on the DSCP field. </a:t>
            </a:r>
          </a:p>
          <a:p>
            <a:endParaRPr lang="en-IN" dirty="0"/>
          </a:p>
        </p:txBody>
      </p:sp>
      <p:pic>
        <p:nvPicPr>
          <p:cNvPr id="6" name="Picture 5">
            <a:extLst>
              <a:ext uri="{FF2B5EF4-FFF2-40B4-BE49-F238E27FC236}">
                <a16:creationId xmlns:a16="http://schemas.microsoft.com/office/drawing/2014/main" id="{29B6CBC1-C9EA-9C46-994F-5F3A413185C6}"/>
              </a:ext>
            </a:extLst>
          </p:cNvPr>
          <p:cNvPicPr>
            <a:picLocks noChangeAspect="1"/>
          </p:cNvPicPr>
          <p:nvPr/>
        </p:nvPicPr>
        <p:blipFill>
          <a:blip r:embed="rId2"/>
          <a:stretch>
            <a:fillRect/>
          </a:stretch>
        </p:blipFill>
        <p:spPr>
          <a:xfrm>
            <a:off x="4197668" y="3633018"/>
            <a:ext cx="3796663" cy="2518195"/>
          </a:xfrm>
          <a:prstGeom prst="rect">
            <a:avLst/>
          </a:prstGeom>
        </p:spPr>
      </p:pic>
    </p:spTree>
    <p:extLst>
      <p:ext uri="{BB962C8B-B14F-4D97-AF65-F5344CB8AC3E}">
        <p14:creationId xmlns:p14="http://schemas.microsoft.com/office/powerpoint/2010/main" val="366408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494C63-6AC6-B94D-8329-065E186D6B4E}"/>
              </a:ext>
            </a:extLst>
          </p:cNvPr>
          <p:cNvSpPr txBox="1"/>
          <p:nvPr/>
        </p:nvSpPr>
        <p:spPr>
          <a:xfrm>
            <a:off x="845905" y="747444"/>
            <a:ext cx="10500189" cy="1200329"/>
          </a:xfrm>
          <a:prstGeom prst="rect">
            <a:avLst/>
          </a:prstGeom>
          <a:noFill/>
        </p:spPr>
        <p:txBody>
          <a:bodyPr wrap="square" rtlCol="0">
            <a:spAutoFit/>
          </a:bodyPr>
          <a:lstStyle/>
          <a:p>
            <a:r>
              <a:rPr lang="en-IN" b="1" dirty="0"/>
              <a:t>Monitoring module </a:t>
            </a:r>
            <a:r>
              <a:rPr lang="en-IN" dirty="0"/>
              <a:t>For CS to generate thres- holds, the monitoring module collects flow sizes and completion times of all finished flows, so that CS can update flow size distribution. The monitoring module also reports on-going long flows that have descended into the lowest priority on its end-host, so that CS can make individual decisions. </a:t>
            </a:r>
          </a:p>
        </p:txBody>
      </p:sp>
      <p:sp>
        <p:nvSpPr>
          <p:cNvPr id="3" name="TextBox 2">
            <a:extLst>
              <a:ext uri="{FF2B5EF4-FFF2-40B4-BE49-F238E27FC236}">
                <a16:creationId xmlns:a16="http://schemas.microsoft.com/office/drawing/2014/main" id="{A88BDA97-AEE5-3A44-9B90-07B085A82F5D}"/>
              </a:ext>
            </a:extLst>
          </p:cNvPr>
          <p:cNvSpPr txBox="1"/>
          <p:nvPr/>
        </p:nvSpPr>
        <p:spPr>
          <a:xfrm>
            <a:off x="845905" y="2328737"/>
            <a:ext cx="10007030" cy="461665"/>
          </a:xfrm>
          <a:prstGeom prst="rect">
            <a:avLst/>
          </a:prstGeom>
          <a:noFill/>
        </p:spPr>
        <p:txBody>
          <a:bodyPr wrap="square" rtlCol="0">
            <a:spAutoFit/>
          </a:bodyPr>
          <a:lstStyle/>
          <a:p>
            <a:pPr algn="ctr"/>
            <a:r>
              <a:rPr lang="en-US" sz="2400" b="1" dirty="0"/>
              <a:t>Central System</a:t>
            </a:r>
          </a:p>
        </p:txBody>
      </p:sp>
      <p:sp>
        <p:nvSpPr>
          <p:cNvPr id="4" name="TextBox 3">
            <a:extLst>
              <a:ext uri="{FF2B5EF4-FFF2-40B4-BE49-F238E27FC236}">
                <a16:creationId xmlns:a16="http://schemas.microsoft.com/office/drawing/2014/main" id="{4C5FA956-25F9-9F4F-8723-E94705E13833}"/>
              </a:ext>
            </a:extLst>
          </p:cNvPr>
          <p:cNvSpPr txBox="1"/>
          <p:nvPr/>
        </p:nvSpPr>
        <p:spPr>
          <a:xfrm>
            <a:off x="1006868" y="3241645"/>
            <a:ext cx="10421420" cy="1754326"/>
          </a:xfrm>
          <a:prstGeom prst="rect">
            <a:avLst/>
          </a:prstGeom>
          <a:noFill/>
        </p:spPr>
        <p:txBody>
          <a:bodyPr wrap="square" rtlCol="0">
            <a:spAutoFit/>
          </a:bodyPr>
          <a:lstStyle/>
          <a:p>
            <a:r>
              <a:rPr lang="en-IN" dirty="0"/>
              <a:t>The CS is composed of two RL agents (RLA): short flow RLA (sRLA) is for optimizing thresholds for MLFQ, and long flow RLA (lRLA) is for determining rates, routes, and priorities for long flows. sRLA attempts to solve a FCT minimization problem, and we develop a Random Forest Regression and K-means clustering algorithms for this purpose. For lRLA, we use a Thompson Sampling algorithm to generate actions for the long flows. In the next section, we describe the two RL problems and solutions. </a:t>
            </a:r>
          </a:p>
          <a:p>
            <a:endParaRPr lang="en-US" dirty="0"/>
          </a:p>
        </p:txBody>
      </p:sp>
    </p:spTree>
    <p:extLst>
      <p:ext uri="{BB962C8B-B14F-4D97-AF65-F5344CB8AC3E}">
        <p14:creationId xmlns:p14="http://schemas.microsoft.com/office/powerpoint/2010/main" val="2340990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B827B-1857-294B-90F3-59B392B884D7}"/>
              </a:ext>
            </a:extLst>
          </p:cNvPr>
          <p:cNvSpPr>
            <a:spLocks noGrp="1"/>
          </p:cNvSpPr>
          <p:nvPr>
            <p:ph type="title"/>
          </p:nvPr>
        </p:nvSpPr>
        <p:spPr/>
        <p:txBody>
          <a:bodyPr/>
          <a:lstStyle/>
          <a:p>
            <a:r>
              <a:rPr lang="en-US" dirty="0"/>
              <a:t>Random Forest Regression</a:t>
            </a:r>
          </a:p>
        </p:txBody>
      </p:sp>
      <p:sp>
        <p:nvSpPr>
          <p:cNvPr id="3" name="Content Placeholder 2">
            <a:extLst>
              <a:ext uri="{FF2B5EF4-FFF2-40B4-BE49-F238E27FC236}">
                <a16:creationId xmlns:a16="http://schemas.microsoft.com/office/drawing/2014/main" id="{1229BE4A-73E1-4E45-87B0-D69425A1AF44}"/>
              </a:ext>
            </a:extLst>
          </p:cNvPr>
          <p:cNvSpPr>
            <a:spLocks noGrp="1"/>
          </p:cNvSpPr>
          <p:nvPr>
            <p:ph idx="1"/>
          </p:nvPr>
        </p:nvSpPr>
        <p:spPr/>
        <p:txBody>
          <a:bodyPr>
            <a:normAutofit fontScale="92500" lnSpcReduction="20000"/>
          </a:bodyPr>
          <a:lstStyle/>
          <a:p>
            <a:r>
              <a:rPr lang="en-IN" dirty="0"/>
              <a:t>A Random Forest is an ensemble technique capable of performing both regression and classification tasks with the use of multiple </a:t>
            </a:r>
            <a:r>
              <a:rPr lang="en-IN" sz="1900" b="1" dirty="0">
                <a:latin typeface="Arial" panose="020B0604020202020204" pitchFamily="34" charset="0"/>
                <a:cs typeface="Arial" panose="020B0604020202020204" pitchFamily="34" charset="0"/>
              </a:rPr>
              <a:t>decision trees </a:t>
            </a:r>
            <a:r>
              <a:rPr lang="en-IN" dirty="0"/>
              <a:t>and a technique called </a:t>
            </a:r>
            <a:r>
              <a:rPr lang="en-IN" b="1" dirty="0"/>
              <a:t>Bootstrap Aggregation</a:t>
            </a:r>
            <a:r>
              <a:rPr lang="en-IN" dirty="0"/>
              <a:t>, commonly known</a:t>
            </a:r>
            <a:r>
              <a:rPr lang="en-IN" b="1" dirty="0"/>
              <a:t> </a:t>
            </a:r>
            <a:r>
              <a:rPr lang="en-IN" dirty="0"/>
              <a:t>as</a:t>
            </a:r>
            <a:r>
              <a:rPr lang="en-IN" b="1" dirty="0"/>
              <a:t> bagging</a:t>
            </a:r>
            <a:r>
              <a:rPr lang="en-IN" dirty="0"/>
              <a:t>. </a:t>
            </a:r>
          </a:p>
          <a:p>
            <a:r>
              <a:rPr lang="en-IN" sz="1900" b="1" dirty="0">
                <a:latin typeface="Arial" panose="020B0604020202020204" pitchFamily="34" charset="0"/>
                <a:cs typeface="Arial" panose="020B0604020202020204" pitchFamily="34" charset="0"/>
              </a:rPr>
              <a:t>Decision tree</a:t>
            </a:r>
            <a:r>
              <a:rPr lang="en-IN" dirty="0"/>
              <a:t> builds regression models in the form of a tree structure. It breaks down a dataset into smaller and smaller subsets while at the same time an associated decision tree is incrementally developed. The final result is a tree with </a:t>
            </a:r>
            <a:r>
              <a:rPr lang="en-IN" b="1" dirty="0"/>
              <a:t>decision nodes</a:t>
            </a:r>
            <a:r>
              <a:rPr lang="en-IN" dirty="0"/>
              <a:t> and </a:t>
            </a:r>
            <a:r>
              <a:rPr lang="en-IN" b="1" dirty="0"/>
              <a:t>leaf nodes</a:t>
            </a:r>
            <a:r>
              <a:rPr lang="en-IN" dirty="0"/>
              <a:t>. A decision node (e.g., Outlook) has two or more branches (e.g., Sunny, Overcast and Rainy), each representing values for the attribute tested. Leaf node (e.g., Hours Played) represents a decision on the numerical target. The topmost decision node in a tree which corresponds to the best predictor called </a:t>
            </a:r>
            <a:r>
              <a:rPr lang="en-IN" b="1" dirty="0"/>
              <a:t>root node</a:t>
            </a:r>
            <a:r>
              <a:rPr lang="en-IN" dirty="0"/>
              <a:t>. Decision trees can handle both categorical and numerical data. </a:t>
            </a:r>
            <a:endParaRPr lang="en-US" dirty="0"/>
          </a:p>
        </p:txBody>
      </p:sp>
    </p:spTree>
    <p:extLst>
      <p:ext uri="{BB962C8B-B14F-4D97-AF65-F5344CB8AC3E}">
        <p14:creationId xmlns:p14="http://schemas.microsoft.com/office/powerpoint/2010/main" val="2024023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D52C61-1B77-2C44-B8EF-3CB0F019716C}"/>
              </a:ext>
            </a:extLst>
          </p:cNvPr>
          <p:cNvSpPr txBox="1"/>
          <p:nvPr/>
        </p:nvSpPr>
        <p:spPr>
          <a:xfrm>
            <a:off x="881864" y="1032822"/>
            <a:ext cx="10428270" cy="369332"/>
          </a:xfrm>
          <a:prstGeom prst="rect">
            <a:avLst/>
          </a:prstGeom>
          <a:noFill/>
        </p:spPr>
        <p:txBody>
          <a:bodyPr wrap="square" rtlCol="0">
            <a:spAutoFit/>
          </a:bodyPr>
          <a:lstStyle/>
          <a:p>
            <a:pPr algn="ctr"/>
            <a:r>
              <a:rPr lang="en-US" b="1" u="sng" dirty="0">
                <a:latin typeface="+mj-lt"/>
              </a:rPr>
              <a:t>Procedure for Random forest regression</a:t>
            </a:r>
          </a:p>
        </p:txBody>
      </p:sp>
      <p:pic>
        <p:nvPicPr>
          <p:cNvPr id="4" name="Picture 3">
            <a:extLst>
              <a:ext uri="{FF2B5EF4-FFF2-40B4-BE49-F238E27FC236}">
                <a16:creationId xmlns:a16="http://schemas.microsoft.com/office/drawing/2014/main" id="{A234C841-A525-0840-B4BD-BE8040667479}"/>
              </a:ext>
            </a:extLst>
          </p:cNvPr>
          <p:cNvPicPr>
            <a:picLocks noChangeAspect="1"/>
          </p:cNvPicPr>
          <p:nvPr/>
        </p:nvPicPr>
        <p:blipFill>
          <a:blip r:embed="rId2"/>
          <a:stretch>
            <a:fillRect/>
          </a:stretch>
        </p:blipFill>
        <p:spPr>
          <a:xfrm>
            <a:off x="1037186" y="1754312"/>
            <a:ext cx="10117627" cy="3886200"/>
          </a:xfrm>
          <a:prstGeom prst="rect">
            <a:avLst/>
          </a:prstGeom>
        </p:spPr>
      </p:pic>
    </p:spTree>
    <p:extLst>
      <p:ext uri="{BB962C8B-B14F-4D97-AF65-F5344CB8AC3E}">
        <p14:creationId xmlns:p14="http://schemas.microsoft.com/office/powerpoint/2010/main" val="165351773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{1C94811D-3C51-5F4D-88BA-85BE596769F2}tf10001064</Template>
  <TotalTime>202</TotalTime>
  <Words>1783</Words>
  <Application>Microsoft Macintosh PowerPoint</Application>
  <PresentationFormat>Widescreen</PresentationFormat>
  <Paragraphs>80</Paragraphs>
  <Slides>56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Arial</vt:lpstr>
      <vt:lpstr>Arial Narrow</vt:lpstr>
      <vt:lpstr>Calibri</vt:lpstr>
      <vt:lpstr>Garamond</vt:lpstr>
      <vt:lpstr>Organic</vt:lpstr>
      <vt:lpstr>Computer Networks Project</vt:lpstr>
      <vt:lpstr>INTRODUCTION</vt:lpstr>
      <vt:lpstr>PowerPoint Presentation</vt:lpstr>
      <vt:lpstr>OVERVIEW</vt:lpstr>
      <vt:lpstr>PowerPoint Presentation</vt:lpstr>
      <vt:lpstr>PowerPoint Presentation</vt:lpstr>
      <vt:lpstr>PowerPoint Presentation</vt:lpstr>
      <vt:lpstr>Random Forest Regression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K-means clustering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Thompson Sampling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Implementation</vt:lpstr>
      <vt:lpstr>PowerPoint Presentation</vt:lpstr>
      <vt:lpstr>PowerPoint Presentation</vt:lpstr>
      <vt:lpstr>PowerPoint Presentation</vt:lpstr>
      <vt:lpstr>PowerPoint Presentation</vt:lpstr>
      <vt:lpstr>Thank You, Hope you like it! A special thanks to Rahul Pandya sir, for giving the freedom to select the project and motivating us for making this project, a successful 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Networks Project</dc:title>
  <dc:creator>surya sai indukuri</dc:creator>
  <cp:lastModifiedBy>surya sai indukuri</cp:lastModifiedBy>
  <cp:revision>14</cp:revision>
  <dcterms:created xsi:type="dcterms:W3CDTF">2019-04-25T13:33:40Z</dcterms:created>
  <dcterms:modified xsi:type="dcterms:W3CDTF">2019-04-25T16:56:06Z</dcterms:modified>
</cp:coreProperties>
</file>